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Default Extension="png" ContentType="image/png"/>
  <Override PartName="/ppt/slides/slide1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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</p:sldIdLst>
  <p:sldSz cx="7556500" cy="10699750"/>
  <p:notesSz cx="7556500" cy="1069975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/Relationships>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7213" y="3316922"/>
            <a:ext cx="6428422" cy="224694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900" b="0" i="0">
                <a:solidFill>
                  <a:srgbClr val="D5A71D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4427" y="5991860"/>
            <a:ext cx="5293995" cy="267493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900" b="0" i="0">
                <a:solidFill>
                  <a:srgbClr val="D5A71D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900" b="0" i="0">
                <a:solidFill>
                  <a:srgbClr val="D5A71D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378142" y="2460942"/>
            <a:ext cx="3289839" cy="70618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3894867" y="2460942"/>
            <a:ext cx="3289839" cy="70618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900" b="0" i="0">
                <a:solidFill>
                  <a:srgbClr val="D5A71D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Relationship Id="rId7" Type="http://schemas.openxmlformats.org/officeDocument/2006/relationships/image" Target="../media/image1.png"/><Relationship Id="rId8" Type="http://schemas.openxmlformats.org/officeDocument/2006/relationships/image" Target="../media/image2.png"/><Relationship Id="rId9" Type="http://schemas.openxmlformats.org/officeDocument/2006/relationships/image" Target="../media/image3.png"/><Relationship Id="rId10" Type="http://schemas.openxmlformats.org/officeDocument/2006/relationships/image" Target="../media/image4.png"/><Relationship Id="rId11" Type="http://schemas.openxmlformats.org/officeDocument/2006/relationships/image" Target="../media/image5.png"/><Relationship Id="rId12" Type="http://schemas.openxmlformats.org/officeDocument/2006/relationships/image" Target="../media/image6.png"/><Relationship Id="rId13" Type="http://schemas.openxmlformats.org/officeDocument/2006/relationships/image" Target="../media/image7.png"/></Relationships>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3050540" cy="10692130"/>
          </a:xfrm>
          <a:custGeom>
            <a:avLst/>
            <a:gdLst/>
            <a:ahLst/>
            <a:cxnLst/>
            <a:rect l="l" t="t" r="r" b="b"/>
            <a:pathLst>
              <a:path w="3050540" h="10692130">
                <a:moveTo>
                  <a:pt x="2688476" y="10691999"/>
                </a:moveTo>
                <a:lnTo>
                  <a:pt x="0" y="10691999"/>
                </a:lnTo>
                <a:lnTo>
                  <a:pt x="0" y="0"/>
                </a:lnTo>
                <a:lnTo>
                  <a:pt x="2688476" y="0"/>
                </a:lnTo>
                <a:lnTo>
                  <a:pt x="2736052" y="3138"/>
                </a:lnTo>
                <a:lnTo>
                  <a:pt x="2782411" y="12400"/>
                </a:lnTo>
                <a:lnTo>
                  <a:pt x="2826989" y="27551"/>
                </a:lnTo>
                <a:lnTo>
                  <a:pt x="2869223" y="48359"/>
                </a:lnTo>
                <a:lnTo>
                  <a:pt x="2908552" y="74590"/>
                </a:lnTo>
                <a:lnTo>
                  <a:pt x="2944413" y="106012"/>
                </a:lnTo>
                <a:lnTo>
                  <a:pt x="2975835" y="141873"/>
                </a:lnTo>
                <a:lnTo>
                  <a:pt x="3002066" y="181203"/>
                </a:lnTo>
                <a:lnTo>
                  <a:pt x="3022874" y="223438"/>
                </a:lnTo>
                <a:lnTo>
                  <a:pt x="3038025" y="268016"/>
                </a:lnTo>
                <a:lnTo>
                  <a:pt x="3047287" y="314374"/>
                </a:lnTo>
                <a:lnTo>
                  <a:pt x="3050429" y="361949"/>
                </a:lnTo>
                <a:lnTo>
                  <a:pt x="3050429" y="10330049"/>
                </a:lnTo>
                <a:lnTo>
                  <a:pt x="3047287" y="10377626"/>
                </a:lnTo>
                <a:lnTo>
                  <a:pt x="3038025" y="10423985"/>
                </a:lnTo>
                <a:lnTo>
                  <a:pt x="3022874" y="10468562"/>
                </a:lnTo>
                <a:lnTo>
                  <a:pt x="3002066" y="10510797"/>
                </a:lnTo>
                <a:lnTo>
                  <a:pt x="2975835" y="10550126"/>
                </a:lnTo>
                <a:lnTo>
                  <a:pt x="2944413" y="10585987"/>
                </a:lnTo>
                <a:lnTo>
                  <a:pt x="2908552" y="10617409"/>
                </a:lnTo>
                <a:lnTo>
                  <a:pt x="2869223" y="10643640"/>
                </a:lnTo>
                <a:lnTo>
                  <a:pt x="2826989" y="10664448"/>
                </a:lnTo>
                <a:lnTo>
                  <a:pt x="2782411" y="10679599"/>
                </a:lnTo>
                <a:lnTo>
                  <a:pt x="2736052" y="10688860"/>
                </a:lnTo>
                <a:lnTo>
                  <a:pt x="2688476" y="106919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bg object 17"/>
          <p:cNvSpPr/>
          <p:nvPr/>
        </p:nvSpPr>
        <p:spPr>
          <a:xfrm>
            <a:off x="117262" y="1206792"/>
            <a:ext cx="7446009" cy="2247900"/>
          </a:xfrm>
          <a:custGeom>
            <a:avLst/>
            <a:gdLst/>
            <a:ahLst/>
            <a:cxnLst/>
            <a:rect l="l" t="t" r="r" b="b"/>
            <a:pathLst>
              <a:path w="7446009" h="2247900">
                <a:moveTo>
                  <a:pt x="7445587" y="2247278"/>
                </a:moveTo>
                <a:lnTo>
                  <a:pt x="0" y="2247278"/>
                </a:lnTo>
                <a:lnTo>
                  <a:pt x="0" y="0"/>
                </a:lnTo>
                <a:lnTo>
                  <a:pt x="7445587" y="0"/>
                </a:lnTo>
                <a:lnTo>
                  <a:pt x="7445587" y="22472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bg object 18"/>
          <p:cNvSpPr/>
          <p:nvPr/>
        </p:nvSpPr>
        <p:spPr>
          <a:xfrm>
            <a:off x="117460" y="1206792"/>
            <a:ext cx="7446009" cy="2247265"/>
          </a:xfrm>
          <a:custGeom>
            <a:avLst/>
            <a:gdLst/>
            <a:ahLst/>
            <a:cxnLst/>
            <a:rect l="l" t="t" r="r" b="b"/>
            <a:pathLst>
              <a:path w="7446009" h="2247265">
                <a:moveTo>
                  <a:pt x="7445389" y="2247157"/>
                </a:moveTo>
                <a:lnTo>
                  <a:pt x="0" y="2247157"/>
                </a:lnTo>
                <a:lnTo>
                  <a:pt x="0" y="0"/>
                </a:lnTo>
                <a:lnTo>
                  <a:pt x="7445389" y="0"/>
                </a:lnTo>
              </a:path>
            </a:pathLst>
          </a:custGeom>
          <a:ln w="38100">
            <a:solidFill>
              <a:srgbClr val="D5A71D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19" name="bg object 19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343207" y="8704247"/>
            <a:ext cx="102537" cy="130926"/>
          </a:xfrm>
          <a:prstGeom prst="rect">
            <a:avLst/>
          </a:prstGeom>
        </p:spPr>
      </p:pic>
      <p:pic>
        <p:nvPicPr>
          <p:cNvPr id="20" name="bg object 20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343018" y="9321337"/>
            <a:ext cx="102914" cy="100601"/>
          </a:xfrm>
          <a:prstGeom prst="rect">
            <a:avLst/>
          </a:prstGeom>
        </p:spPr>
      </p:pic>
      <p:pic>
        <p:nvPicPr>
          <p:cNvPr id="21" name="bg object 21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311266" y="10128483"/>
            <a:ext cx="134540" cy="86490"/>
          </a:xfrm>
          <a:prstGeom prst="rect">
            <a:avLst/>
          </a:prstGeom>
        </p:spPr>
      </p:pic>
      <p:pic>
        <p:nvPicPr>
          <p:cNvPr id="22" name="bg object 22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343055" y="9706980"/>
            <a:ext cx="123825" cy="123825"/>
          </a:xfrm>
          <a:prstGeom prst="rect">
            <a:avLst/>
          </a:prstGeom>
        </p:spPr>
      </p:pic>
      <p:pic>
        <p:nvPicPr>
          <p:cNvPr id="23" name="bg object 23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265200" y="1815812"/>
            <a:ext cx="2581274" cy="847724"/>
          </a:xfrm>
          <a:prstGeom prst="rect">
            <a:avLst/>
          </a:prstGeom>
        </p:spPr>
      </p:pic>
      <p:pic>
        <p:nvPicPr>
          <p:cNvPr id="24" name="bg object 24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233144" y="5972479"/>
            <a:ext cx="1005498" cy="1263014"/>
          </a:xfrm>
          <a:prstGeom prst="rect">
            <a:avLst/>
          </a:prstGeom>
        </p:spPr>
      </p:pic>
      <p:sp>
        <p:nvSpPr>
          <p:cNvPr id="25" name="bg object 25"/>
          <p:cNvSpPr/>
          <p:nvPr/>
        </p:nvSpPr>
        <p:spPr>
          <a:xfrm>
            <a:off x="221713" y="5961049"/>
            <a:ext cx="1028700" cy="1285875"/>
          </a:xfrm>
          <a:custGeom>
            <a:avLst/>
            <a:gdLst/>
            <a:ahLst/>
            <a:cxnLst/>
            <a:rect l="l" t="t" r="r" b="b"/>
            <a:pathLst>
              <a:path w="1028700" h="1285875">
                <a:moveTo>
                  <a:pt x="0" y="0"/>
                </a:moveTo>
                <a:lnTo>
                  <a:pt x="0" y="1285722"/>
                </a:lnTo>
                <a:lnTo>
                  <a:pt x="1028252" y="1285722"/>
                </a:lnTo>
                <a:lnTo>
                  <a:pt x="1028252" y="0"/>
                </a:lnTo>
                <a:lnTo>
                  <a:pt x="0" y="0"/>
                </a:lnTo>
              </a:path>
            </a:pathLst>
          </a:custGeom>
          <a:ln w="38099">
            <a:solidFill>
              <a:srgbClr val="D5A71D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26" name="bg object 26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1566934" y="5972479"/>
            <a:ext cx="1000536" cy="1255751"/>
          </a:xfrm>
          <a:prstGeom prst="rect">
            <a:avLst/>
          </a:prstGeom>
        </p:spPr>
      </p:pic>
      <p:sp>
        <p:nvSpPr>
          <p:cNvPr id="27" name="bg object 27"/>
          <p:cNvSpPr/>
          <p:nvPr/>
        </p:nvSpPr>
        <p:spPr>
          <a:xfrm>
            <a:off x="1555502" y="5961049"/>
            <a:ext cx="1019175" cy="1276350"/>
          </a:xfrm>
          <a:custGeom>
            <a:avLst/>
            <a:gdLst/>
            <a:ahLst/>
            <a:cxnLst/>
            <a:rect l="l" t="t" r="r" b="b"/>
            <a:pathLst>
              <a:path w="1019175" h="1276350">
                <a:moveTo>
                  <a:pt x="1019176" y="0"/>
                </a:moveTo>
                <a:lnTo>
                  <a:pt x="1" y="0"/>
                </a:lnTo>
                <a:lnTo>
                  <a:pt x="0" y="1276349"/>
                </a:lnTo>
              </a:path>
            </a:pathLst>
          </a:custGeom>
          <a:ln w="38100">
            <a:solidFill>
              <a:srgbClr val="D5A71D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09014" y="69662"/>
            <a:ext cx="1788795" cy="93408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900" b="0" i="0">
                <a:solidFill>
                  <a:srgbClr val="D5A71D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8142" y="2460942"/>
            <a:ext cx="6806565" cy="70618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2571369" y="9950768"/>
            <a:ext cx="2420112" cy="5349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378142" y="9950768"/>
            <a:ext cx="1739455" cy="5349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5445252" y="9950768"/>
            <a:ext cx="1739455" cy="5349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Relationship Id="rId3" Type="http://schemas.openxmlformats.org/officeDocument/2006/relationships/hyperlink" Target="https://govcon-solutions.com/" TargetMode="External"/><Relationship Id="rId4" Type="http://schemas.openxmlformats.org/officeDocument/2006/relationships/hyperlink" Target="mailto:dsmith@govcon-solutions.com" TargetMode="External"/></Relationships>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8351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445"/>
              </a:spcBef>
            </a:pPr>
            <a:r>
              <a:rPr dirty="0" spc="-10"/>
              <a:t>GovCON</a:t>
            </a:r>
          </a:p>
          <a:p>
            <a:pPr marL="12700">
              <a:lnSpc>
                <a:spcPct val="100000"/>
              </a:lnSpc>
              <a:spcBef>
                <a:spcPts val="645"/>
              </a:spcBef>
            </a:pPr>
            <a:r>
              <a:rPr dirty="0" sz="1400">
                <a:solidFill>
                  <a:srgbClr val="FFFFFF"/>
                </a:solidFill>
                <a:latin typeface="Arial"/>
                <a:cs typeface="Arial"/>
              </a:rPr>
              <a:t>S</a:t>
            </a:r>
            <a:r>
              <a:rPr dirty="0" sz="1400" spc="32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FFFFFF"/>
                </a:solidFill>
                <a:latin typeface="Arial"/>
                <a:cs typeface="Arial"/>
              </a:rPr>
              <a:t>O</a:t>
            </a:r>
            <a:r>
              <a:rPr dirty="0" sz="1400" spc="32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FFFFFF"/>
                </a:solidFill>
                <a:latin typeface="Arial"/>
                <a:cs typeface="Arial"/>
              </a:rPr>
              <a:t>L</a:t>
            </a:r>
            <a:r>
              <a:rPr dirty="0" sz="1400" spc="33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FFFFFF"/>
                </a:solidFill>
                <a:latin typeface="Arial"/>
                <a:cs typeface="Arial"/>
              </a:rPr>
              <a:t>U</a:t>
            </a:r>
            <a:r>
              <a:rPr dirty="0" sz="1400" spc="32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FFFFFF"/>
                </a:solidFill>
                <a:latin typeface="Arial"/>
                <a:cs typeface="Arial"/>
              </a:rPr>
              <a:t>T</a:t>
            </a:r>
            <a:r>
              <a:rPr dirty="0" sz="1400" spc="33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dirty="0" sz="1400" spc="32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FFFFFF"/>
                </a:solidFill>
                <a:latin typeface="Arial"/>
                <a:cs typeface="Arial"/>
              </a:rPr>
              <a:t>O</a:t>
            </a:r>
            <a:r>
              <a:rPr dirty="0" sz="1400" spc="33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 spc="50">
                <a:solidFill>
                  <a:srgbClr val="FFFFFF"/>
                </a:solidFill>
                <a:latin typeface="Arial"/>
                <a:cs typeface="Arial"/>
              </a:rPr>
              <a:t>N</a:t>
            </a:r>
            <a:r>
              <a:rPr dirty="0" sz="1400" spc="32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 spc="-50">
                <a:solidFill>
                  <a:srgbClr val="FFFFFF"/>
                </a:solidFill>
                <a:latin typeface="Arial"/>
                <a:cs typeface="Arial"/>
              </a:rPr>
              <a:t>S</a:t>
            </a:r>
            <a:endParaRPr sz="1400">
              <a:latin typeface="Arial"/>
              <a:cs typeface="Arial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4874277" y="179714"/>
            <a:ext cx="2470150" cy="990600"/>
          </a:xfrm>
          <a:prstGeom prst="rect">
            <a:avLst/>
          </a:prstGeom>
        </p:spPr>
        <p:txBody>
          <a:bodyPr wrap="square" lIns="0" tIns="54610" rIns="0" bIns="0" rtlCol="0" vert="horz">
            <a:spAutoFit/>
          </a:bodyPr>
          <a:lstStyle/>
          <a:p>
            <a:pPr marL="633730">
              <a:lnSpc>
                <a:spcPct val="100000"/>
              </a:lnSpc>
              <a:spcBef>
                <a:spcPts val="430"/>
              </a:spcBef>
            </a:pPr>
            <a:r>
              <a:rPr dirty="0" sz="2500" spc="-10">
                <a:solidFill>
                  <a:srgbClr val="031346"/>
                </a:solidFill>
                <a:latin typeface="Arial"/>
                <a:cs typeface="Arial"/>
              </a:rPr>
              <a:t>CAPABILITY</a:t>
            </a:r>
            <a:endParaRPr sz="25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425"/>
              </a:spcBef>
            </a:pPr>
            <a:r>
              <a:rPr dirty="0" sz="3200" spc="-330">
                <a:solidFill>
                  <a:srgbClr val="B4880B"/>
                </a:solidFill>
                <a:latin typeface="Arial Black"/>
                <a:cs typeface="Arial Black"/>
              </a:rPr>
              <a:t>STATEMENT</a:t>
            </a:r>
            <a:endParaRPr sz="3200">
              <a:latin typeface="Arial Black"/>
              <a:cs typeface="Arial Black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3141504" y="1221993"/>
            <a:ext cx="4203065" cy="1924050"/>
          </a:xfrm>
          <a:prstGeom prst="rect">
            <a:avLst/>
          </a:prstGeom>
        </p:spPr>
        <p:txBody>
          <a:bodyPr wrap="square" lIns="0" tIns="99695" rIns="0" bIns="0" rtlCol="0" vert="horz">
            <a:spAutoFit/>
          </a:bodyPr>
          <a:lstStyle/>
          <a:p>
            <a:pPr marL="2082800">
              <a:lnSpc>
                <a:spcPct val="100000"/>
              </a:lnSpc>
              <a:spcBef>
                <a:spcPts val="785"/>
              </a:spcBef>
            </a:pPr>
            <a:r>
              <a:rPr dirty="0" sz="1500" spc="60">
                <a:solidFill>
                  <a:srgbClr val="B4880B"/>
                </a:solidFill>
                <a:latin typeface="Verdana"/>
                <a:cs typeface="Verdana"/>
              </a:rPr>
              <a:t>COMPANY</a:t>
            </a:r>
            <a:r>
              <a:rPr dirty="0" sz="1500" spc="-90">
                <a:solidFill>
                  <a:srgbClr val="B4880B"/>
                </a:solidFill>
                <a:latin typeface="Verdana"/>
                <a:cs typeface="Verdana"/>
              </a:rPr>
              <a:t> </a:t>
            </a:r>
            <a:r>
              <a:rPr dirty="0" sz="1500" spc="-10">
                <a:solidFill>
                  <a:srgbClr val="B4880B"/>
                </a:solidFill>
                <a:latin typeface="Verdana"/>
                <a:cs typeface="Verdana"/>
              </a:rPr>
              <a:t>OVERVIEW</a:t>
            </a:r>
            <a:endParaRPr sz="1500">
              <a:latin typeface="Verdana"/>
              <a:cs typeface="Verdana"/>
            </a:endParaRPr>
          </a:p>
          <a:p>
            <a:pPr algn="just" marL="12700" marR="5080">
              <a:lnSpc>
                <a:spcPct val="112500"/>
              </a:lnSpc>
              <a:spcBef>
                <a:spcPts val="310"/>
              </a:spcBef>
            </a:pPr>
            <a:r>
              <a:rPr dirty="0" sz="1000">
                <a:latin typeface="Arial"/>
                <a:cs typeface="Arial"/>
              </a:rPr>
              <a:t>GovCon</a:t>
            </a:r>
            <a:r>
              <a:rPr dirty="0" sz="1000" spc="225">
                <a:latin typeface="Arial"/>
                <a:cs typeface="Arial"/>
              </a:rPr>
              <a:t> </a:t>
            </a:r>
            <a:r>
              <a:rPr dirty="0" sz="1000" spc="50">
                <a:latin typeface="Arial"/>
                <a:cs typeface="Arial"/>
              </a:rPr>
              <a:t>Solutions</a:t>
            </a:r>
            <a:r>
              <a:rPr dirty="0" sz="1000" spc="225">
                <a:latin typeface="Arial"/>
                <a:cs typeface="Arial"/>
              </a:rPr>
              <a:t> </a:t>
            </a:r>
            <a:r>
              <a:rPr dirty="0" sz="1000">
                <a:latin typeface="Arial"/>
                <a:cs typeface="Arial"/>
              </a:rPr>
              <a:t>LLC</a:t>
            </a:r>
            <a:r>
              <a:rPr dirty="0" sz="1000" spc="225">
                <a:latin typeface="Arial"/>
                <a:cs typeface="Arial"/>
              </a:rPr>
              <a:t> </a:t>
            </a:r>
            <a:r>
              <a:rPr dirty="0" sz="1000">
                <a:latin typeface="Arial"/>
                <a:cs typeface="Arial"/>
              </a:rPr>
              <a:t>is</a:t>
            </a:r>
            <a:r>
              <a:rPr dirty="0" sz="1000" spc="229">
                <a:latin typeface="Arial"/>
                <a:cs typeface="Arial"/>
              </a:rPr>
              <a:t> </a:t>
            </a:r>
            <a:r>
              <a:rPr dirty="0" sz="1000">
                <a:latin typeface="Arial"/>
                <a:cs typeface="Arial"/>
              </a:rPr>
              <a:t>a</a:t>
            </a:r>
            <a:r>
              <a:rPr dirty="0" sz="1000" spc="225">
                <a:latin typeface="Arial"/>
                <a:cs typeface="Arial"/>
              </a:rPr>
              <a:t> </a:t>
            </a:r>
            <a:r>
              <a:rPr dirty="0" sz="1000" spc="55">
                <a:latin typeface="Arial"/>
                <a:cs typeface="Arial"/>
              </a:rPr>
              <a:t>dynamic</a:t>
            </a:r>
            <a:r>
              <a:rPr dirty="0" sz="1000" spc="225">
                <a:latin typeface="Arial"/>
                <a:cs typeface="Arial"/>
              </a:rPr>
              <a:t> </a:t>
            </a:r>
            <a:r>
              <a:rPr dirty="0" sz="1000" spc="55">
                <a:latin typeface="Arial"/>
                <a:cs typeface="Arial"/>
              </a:rPr>
              <a:t>government</a:t>
            </a:r>
            <a:r>
              <a:rPr dirty="0" sz="1000" spc="229">
                <a:latin typeface="Arial"/>
                <a:cs typeface="Arial"/>
              </a:rPr>
              <a:t> </a:t>
            </a:r>
            <a:r>
              <a:rPr dirty="0" sz="1000" spc="60">
                <a:latin typeface="Arial"/>
                <a:cs typeface="Arial"/>
              </a:rPr>
              <a:t>contracting</a:t>
            </a:r>
            <a:r>
              <a:rPr dirty="0" sz="1000" spc="225">
                <a:latin typeface="Arial"/>
                <a:cs typeface="Arial"/>
              </a:rPr>
              <a:t> </a:t>
            </a:r>
            <a:r>
              <a:rPr dirty="0" sz="1000" spc="55">
                <a:latin typeface="Arial"/>
                <a:cs typeface="Arial"/>
              </a:rPr>
              <a:t>firm </a:t>
            </a:r>
            <a:r>
              <a:rPr dirty="0" sz="1000">
                <a:latin typeface="Arial"/>
                <a:cs typeface="Arial"/>
              </a:rPr>
              <a:t>specializing</a:t>
            </a:r>
            <a:r>
              <a:rPr dirty="0" sz="1000" spc="355">
                <a:latin typeface="Arial"/>
                <a:cs typeface="Arial"/>
              </a:rPr>
              <a:t> </a:t>
            </a:r>
            <a:r>
              <a:rPr dirty="0" sz="1000" spc="50">
                <a:latin typeface="Arial"/>
                <a:cs typeface="Arial"/>
              </a:rPr>
              <a:t>in</a:t>
            </a:r>
            <a:r>
              <a:rPr dirty="0" sz="1000" spc="355">
                <a:latin typeface="Arial"/>
                <a:cs typeface="Arial"/>
              </a:rPr>
              <a:t> </a:t>
            </a:r>
            <a:r>
              <a:rPr dirty="0" sz="1000" spc="55">
                <a:latin typeface="Arial"/>
                <a:cs typeface="Arial"/>
              </a:rPr>
              <a:t>providing</a:t>
            </a:r>
            <a:r>
              <a:rPr dirty="0" sz="1000" spc="360">
                <a:latin typeface="Arial"/>
                <a:cs typeface="Arial"/>
              </a:rPr>
              <a:t> </a:t>
            </a:r>
            <a:r>
              <a:rPr dirty="0" sz="1000" spc="55">
                <a:latin typeface="Arial"/>
                <a:cs typeface="Arial"/>
              </a:rPr>
              <a:t>expert</a:t>
            </a:r>
            <a:r>
              <a:rPr dirty="0" sz="1000" spc="355">
                <a:latin typeface="Arial"/>
                <a:cs typeface="Arial"/>
              </a:rPr>
              <a:t> </a:t>
            </a:r>
            <a:r>
              <a:rPr dirty="0" sz="1000" spc="50">
                <a:latin typeface="Arial"/>
                <a:cs typeface="Arial"/>
              </a:rPr>
              <a:t>manpower,</a:t>
            </a:r>
            <a:r>
              <a:rPr dirty="0" sz="1000" spc="360">
                <a:latin typeface="Arial"/>
                <a:cs typeface="Arial"/>
              </a:rPr>
              <a:t> </a:t>
            </a:r>
            <a:r>
              <a:rPr dirty="0" sz="1000">
                <a:latin typeface="Arial"/>
                <a:cs typeface="Arial"/>
              </a:rPr>
              <a:t>engineering</a:t>
            </a:r>
            <a:r>
              <a:rPr dirty="0" sz="1000" spc="355">
                <a:latin typeface="Arial"/>
                <a:cs typeface="Arial"/>
              </a:rPr>
              <a:t> </a:t>
            </a:r>
            <a:r>
              <a:rPr dirty="0" sz="1000" spc="-10">
                <a:latin typeface="Arial"/>
                <a:cs typeface="Arial"/>
              </a:rPr>
              <a:t>solutions, </a:t>
            </a:r>
            <a:r>
              <a:rPr dirty="0" sz="1000" spc="55">
                <a:latin typeface="Arial"/>
                <a:cs typeface="Arial"/>
              </a:rPr>
              <a:t>and</a:t>
            </a:r>
            <a:r>
              <a:rPr dirty="0" sz="1000" spc="50">
                <a:latin typeface="Arial"/>
                <a:cs typeface="Arial"/>
              </a:rPr>
              <a:t> </a:t>
            </a:r>
            <a:r>
              <a:rPr dirty="0" sz="1000" spc="55">
                <a:latin typeface="Arial"/>
                <a:cs typeface="Arial"/>
              </a:rPr>
              <a:t>technical </a:t>
            </a:r>
            <a:r>
              <a:rPr dirty="0" sz="1000" spc="30">
                <a:latin typeface="Arial"/>
                <a:cs typeface="Arial"/>
              </a:rPr>
              <a:t>services</a:t>
            </a:r>
            <a:r>
              <a:rPr dirty="0" sz="1000" spc="50">
                <a:latin typeface="Arial"/>
                <a:cs typeface="Arial"/>
              </a:rPr>
              <a:t> </a:t>
            </a:r>
            <a:r>
              <a:rPr dirty="0" sz="1000" spc="95">
                <a:latin typeface="Arial"/>
                <a:cs typeface="Arial"/>
              </a:rPr>
              <a:t>to</a:t>
            </a:r>
            <a:r>
              <a:rPr dirty="0" sz="1000" spc="55">
                <a:latin typeface="Arial"/>
                <a:cs typeface="Arial"/>
              </a:rPr>
              <a:t> </a:t>
            </a:r>
            <a:r>
              <a:rPr dirty="0" sz="1000" spc="70">
                <a:latin typeface="Arial"/>
                <a:cs typeface="Arial"/>
              </a:rPr>
              <a:t>support</a:t>
            </a:r>
            <a:r>
              <a:rPr dirty="0" sz="1000" spc="55">
                <a:latin typeface="Arial"/>
                <a:cs typeface="Arial"/>
              </a:rPr>
              <a:t> </a:t>
            </a:r>
            <a:r>
              <a:rPr dirty="0" sz="1000" spc="60">
                <a:latin typeface="Arial"/>
                <a:cs typeface="Arial"/>
              </a:rPr>
              <a:t>military</a:t>
            </a:r>
            <a:r>
              <a:rPr dirty="0" sz="1000" spc="50">
                <a:latin typeface="Arial"/>
                <a:cs typeface="Arial"/>
              </a:rPr>
              <a:t> </a:t>
            </a:r>
            <a:r>
              <a:rPr dirty="0" sz="1000" spc="30">
                <a:latin typeface="Arial"/>
                <a:cs typeface="Arial"/>
              </a:rPr>
              <a:t>operations.</a:t>
            </a:r>
            <a:r>
              <a:rPr dirty="0" sz="1000" spc="55">
                <a:latin typeface="Arial"/>
                <a:cs typeface="Arial"/>
              </a:rPr>
              <a:t> With </a:t>
            </a:r>
            <a:r>
              <a:rPr dirty="0" sz="1000" spc="30">
                <a:latin typeface="Arial"/>
                <a:cs typeface="Arial"/>
              </a:rPr>
              <a:t>a</a:t>
            </a:r>
            <a:r>
              <a:rPr dirty="0" sz="1000" spc="50">
                <a:latin typeface="Arial"/>
                <a:cs typeface="Arial"/>
              </a:rPr>
              <a:t> </a:t>
            </a:r>
            <a:r>
              <a:rPr dirty="0" sz="1000" spc="45">
                <a:latin typeface="Arial"/>
                <a:cs typeface="Arial"/>
              </a:rPr>
              <a:t>strong </a:t>
            </a:r>
            <a:r>
              <a:rPr dirty="0" sz="1000" spc="55">
                <a:latin typeface="Arial"/>
                <a:cs typeface="Arial"/>
              </a:rPr>
              <a:t>focus</a:t>
            </a:r>
            <a:r>
              <a:rPr dirty="0" sz="1000" spc="35">
                <a:latin typeface="Arial"/>
                <a:cs typeface="Arial"/>
              </a:rPr>
              <a:t> </a:t>
            </a:r>
            <a:r>
              <a:rPr dirty="0" sz="1000" spc="65">
                <a:latin typeface="Arial"/>
                <a:cs typeface="Arial"/>
              </a:rPr>
              <a:t>on</a:t>
            </a:r>
            <a:r>
              <a:rPr dirty="0" sz="1000" spc="40">
                <a:latin typeface="Arial"/>
                <a:cs typeface="Arial"/>
              </a:rPr>
              <a:t> </a:t>
            </a:r>
            <a:r>
              <a:rPr dirty="0" sz="1000" spc="70">
                <a:latin typeface="Arial"/>
                <a:cs typeface="Arial"/>
              </a:rPr>
              <a:t>test</a:t>
            </a:r>
            <a:r>
              <a:rPr dirty="0" sz="1000" spc="40">
                <a:latin typeface="Arial"/>
                <a:cs typeface="Arial"/>
              </a:rPr>
              <a:t> </a:t>
            </a:r>
            <a:r>
              <a:rPr dirty="0" sz="1000" spc="55">
                <a:latin typeface="Arial"/>
                <a:cs typeface="Arial"/>
              </a:rPr>
              <a:t>and</a:t>
            </a:r>
            <a:r>
              <a:rPr dirty="0" sz="1000" spc="40">
                <a:latin typeface="Arial"/>
                <a:cs typeface="Arial"/>
              </a:rPr>
              <a:t> </a:t>
            </a:r>
            <a:r>
              <a:rPr dirty="0" sz="1000" spc="30">
                <a:latin typeface="Arial"/>
                <a:cs typeface="Arial"/>
              </a:rPr>
              <a:t>evaluation,</a:t>
            </a:r>
            <a:r>
              <a:rPr dirty="0" sz="1000" spc="40">
                <a:latin typeface="Arial"/>
                <a:cs typeface="Arial"/>
              </a:rPr>
              <a:t> </a:t>
            </a:r>
            <a:r>
              <a:rPr dirty="0" sz="1000" spc="30">
                <a:latin typeface="Arial"/>
                <a:cs typeface="Arial"/>
              </a:rPr>
              <a:t>engineering,</a:t>
            </a:r>
            <a:r>
              <a:rPr dirty="0" sz="1000" spc="40">
                <a:latin typeface="Arial"/>
                <a:cs typeface="Arial"/>
              </a:rPr>
              <a:t> </a:t>
            </a:r>
            <a:r>
              <a:rPr dirty="0" sz="1000" spc="55">
                <a:latin typeface="Arial"/>
                <a:cs typeface="Arial"/>
              </a:rPr>
              <a:t>software</a:t>
            </a:r>
            <a:r>
              <a:rPr dirty="0" sz="1000" spc="40">
                <a:latin typeface="Arial"/>
                <a:cs typeface="Arial"/>
              </a:rPr>
              <a:t> </a:t>
            </a:r>
            <a:r>
              <a:rPr dirty="0" sz="1000" spc="55">
                <a:latin typeface="Arial"/>
                <a:cs typeface="Arial"/>
              </a:rPr>
              <a:t>development,</a:t>
            </a:r>
            <a:r>
              <a:rPr dirty="0" sz="1000" spc="40">
                <a:latin typeface="Arial"/>
                <a:cs typeface="Arial"/>
              </a:rPr>
              <a:t> </a:t>
            </a:r>
            <a:r>
              <a:rPr dirty="0" sz="1000" spc="-25">
                <a:latin typeface="Arial"/>
                <a:cs typeface="Arial"/>
              </a:rPr>
              <a:t>IT </a:t>
            </a:r>
            <a:r>
              <a:rPr dirty="0" sz="1000" spc="55">
                <a:latin typeface="Arial"/>
                <a:cs typeface="Arial"/>
              </a:rPr>
              <a:t>and</a:t>
            </a:r>
            <a:r>
              <a:rPr dirty="0" sz="1000" spc="175">
                <a:latin typeface="Arial"/>
                <a:cs typeface="Arial"/>
              </a:rPr>
              <a:t>  </a:t>
            </a:r>
            <a:r>
              <a:rPr dirty="0" sz="1000" spc="50">
                <a:latin typeface="Arial"/>
                <a:cs typeface="Arial"/>
              </a:rPr>
              <a:t>cybersecurity,</a:t>
            </a:r>
            <a:r>
              <a:rPr dirty="0" sz="1000" spc="175">
                <a:latin typeface="Arial"/>
                <a:cs typeface="Arial"/>
              </a:rPr>
              <a:t>  </a:t>
            </a:r>
            <a:r>
              <a:rPr dirty="0" sz="1000" spc="55">
                <a:latin typeface="Arial"/>
                <a:cs typeface="Arial"/>
              </a:rPr>
              <a:t>and</a:t>
            </a:r>
            <a:r>
              <a:rPr dirty="0" sz="1000" spc="180">
                <a:latin typeface="Arial"/>
                <a:cs typeface="Arial"/>
              </a:rPr>
              <a:t>  </a:t>
            </a:r>
            <a:r>
              <a:rPr dirty="0" sz="1000" spc="50">
                <a:latin typeface="Arial"/>
                <a:cs typeface="Arial"/>
              </a:rPr>
              <a:t>compliance</a:t>
            </a:r>
            <a:r>
              <a:rPr dirty="0" sz="1000" spc="175">
                <a:latin typeface="Arial"/>
                <a:cs typeface="Arial"/>
              </a:rPr>
              <a:t>  </a:t>
            </a:r>
            <a:r>
              <a:rPr dirty="0" sz="1000" spc="60">
                <a:latin typeface="Arial"/>
                <a:cs typeface="Arial"/>
              </a:rPr>
              <a:t>support,</a:t>
            </a:r>
            <a:r>
              <a:rPr dirty="0" sz="1000" spc="180">
                <a:latin typeface="Arial"/>
                <a:cs typeface="Arial"/>
              </a:rPr>
              <a:t>  </a:t>
            </a:r>
            <a:r>
              <a:rPr dirty="0" sz="1000">
                <a:latin typeface="Arial"/>
                <a:cs typeface="Arial"/>
              </a:rPr>
              <a:t>we</a:t>
            </a:r>
            <a:r>
              <a:rPr dirty="0" sz="1000" spc="175">
                <a:latin typeface="Arial"/>
                <a:cs typeface="Arial"/>
              </a:rPr>
              <a:t>  </a:t>
            </a:r>
            <a:r>
              <a:rPr dirty="0" sz="1000">
                <a:latin typeface="Arial"/>
                <a:cs typeface="Arial"/>
              </a:rPr>
              <a:t>ensure</a:t>
            </a:r>
            <a:r>
              <a:rPr dirty="0" sz="1000" spc="180">
                <a:latin typeface="Arial"/>
                <a:cs typeface="Arial"/>
              </a:rPr>
              <a:t>  </a:t>
            </a:r>
            <a:r>
              <a:rPr dirty="0" sz="1000" spc="65">
                <a:latin typeface="Arial"/>
                <a:cs typeface="Arial"/>
              </a:rPr>
              <a:t>that </a:t>
            </a:r>
            <a:r>
              <a:rPr dirty="0" sz="1000" spc="55">
                <a:latin typeface="Arial"/>
                <a:cs typeface="Arial"/>
              </a:rPr>
              <a:t>government</a:t>
            </a:r>
            <a:r>
              <a:rPr dirty="0" sz="1000" spc="300">
                <a:latin typeface="Arial"/>
                <a:cs typeface="Arial"/>
              </a:rPr>
              <a:t> </a:t>
            </a:r>
            <a:r>
              <a:rPr dirty="0" sz="1000">
                <a:latin typeface="Arial"/>
                <a:cs typeface="Arial"/>
              </a:rPr>
              <a:t>agencies</a:t>
            </a:r>
            <a:r>
              <a:rPr dirty="0" sz="1000" spc="305">
                <a:latin typeface="Arial"/>
                <a:cs typeface="Arial"/>
              </a:rPr>
              <a:t> </a:t>
            </a:r>
            <a:r>
              <a:rPr dirty="0" sz="1000">
                <a:latin typeface="Arial"/>
                <a:cs typeface="Arial"/>
              </a:rPr>
              <a:t>receive</a:t>
            </a:r>
            <a:r>
              <a:rPr dirty="0" sz="1000" spc="305">
                <a:latin typeface="Arial"/>
                <a:cs typeface="Arial"/>
              </a:rPr>
              <a:t> </a:t>
            </a:r>
            <a:r>
              <a:rPr dirty="0" sz="1000" spc="70">
                <a:latin typeface="Arial"/>
                <a:cs typeface="Arial"/>
              </a:rPr>
              <a:t>the</a:t>
            </a:r>
            <a:r>
              <a:rPr dirty="0" sz="1000" spc="305">
                <a:latin typeface="Arial"/>
                <a:cs typeface="Arial"/>
              </a:rPr>
              <a:t> </a:t>
            </a:r>
            <a:r>
              <a:rPr dirty="0" sz="1000">
                <a:latin typeface="Arial"/>
                <a:cs typeface="Arial"/>
              </a:rPr>
              <a:t>highest</a:t>
            </a:r>
            <a:r>
              <a:rPr dirty="0" sz="1000" spc="305">
                <a:latin typeface="Arial"/>
                <a:cs typeface="Arial"/>
              </a:rPr>
              <a:t> </a:t>
            </a:r>
            <a:r>
              <a:rPr dirty="0" sz="1000">
                <a:latin typeface="Arial"/>
                <a:cs typeface="Arial"/>
              </a:rPr>
              <a:t>level</a:t>
            </a:r>
            <a:r>
              <a:rPr dirty="0" sz="1000" spc="300">
                <a:latin typeface="Arial"/>
                <a:cs typeface="Arial"/>
              </a:rPr>
              <a:t> </a:t>
            </a:r>
            <a:r>
              <a:rPr dirty="0" sz="1000" spc="85">
                <a:latin typeface="Arial"/>
                <a:cs typeface="Arial"/>
              </a:rPr>
              <a:t>of</a:t>
            </a:r>
            <a:r>
              <a:rPr dirty="0" sz="1000" spc="305">
                <a:latin typeface="Arial"/>
                <a:cs typeface="Arial"/>
              </a:rPr>
              <a:t> </a:t>
            </a:r>
            <a:r>
              <a:rPr dirty="0" sz="1000">
                <a:latin typeface="Arial"/>
                <a:cs typeface="Arial"/>
              </a:rPr>
              <a:t>service</a:t>
            </a:r>
            <a:r>
              <a:rPr dirty="0" sz="1000" spc="305">
                <a:latin typeface="Arial"/>
                <a:cs typeface="Arial"/>
              </a:rPr>
              <a:t> </a:t>
            </a:r>
            <a:r>
              <a:rPr dirty="0" sz="1000" spc="95">
                <a:latin typeface="Arial"/>
                <a:cs typeface="Arial"/>
              </a:rPr>
              <a:t>to</a:t>
            </a:r>
            <a:r>
              <a:rPr dirty="0" sz="1000" spc="305">
                <a:latin typeface="Arial"/>
                <a:cs typeface="Arial"/>
              </a:rPr>
              <a:t> </a:t>
            </a:r>
            <a:r>
              <a:rPr dirty="0" sz="1000" spc="40">
                <a:latin typeface="Arial"/>
                <a:cs typeface="Arial"/>
              </a:rPr>
              <a:t>meet </a:t>
            </a:r>
            <a:r>
              <a:rPr dirty="0" sz="1000" spc="55">
                <a:latin typeface="Arial"/>
                <a:cs typeface="Arial"/>
              </a:rPr>
              <a:t>mission-</a:t>
            </a:r>
            <a:r>
              <a:rPr dirty="0" sz="1000">
                <a:latin typeface="Arial"/>
                <a:cs typeface="Arial"/>
              </a:rPr>
              <a:t>critical</a:t>
            </a:r>
            <a:r>
              <a:rPr dirty="0" sz="1000" spc="400">
                <a:latin typeface="Arial"/>
                <a:cs typeface="Arial"/>
              </a:rPr>
              <a:t>  </a:t>
            </a:r>
            <a:r>
              <a:rPr dirty="0" sz="1000">
                <a:latin typeface="Arial"/>
                <a:cs typeface="Arial"/>
              </a:rPr>
              <a:t>objectives.</a:t>
            </a:r>
            <a:r>
              <a:rPr dirty="0" sz="1000" spc="405">
                <a:latin typeface="Arial"/>
                <a:cs typeface="Arial"/>
              </a:rPr>
              <a:t>  </a:t>
            </a:r>
            <a:r>
              <a:rPr dirty="0" sz="1000">
                <a:latin typeface="Arial"/>
                <a:cs typeface="Arial"/>
              </a:rPr>
              <a:t>Our</a:t>
            </a:r>
            <a:r>
              <a:rPr dirty="0" sz="1000" spc="405">
                <a:latin typeface="Arial"/>
                <a:cs typeface="Arial"/>
              </a:rPr>
              <a:t>  </a:t>
            </a:r>
            <a:r>
              <a:rPr dirty="0" sz="1000" spc="75">
                <a:latin typeface="Arial"/>
                <a:cs typeface="Arial"/>
              </a:rPr>
              <a:t>commitment</a:t>
            </a:r>
            <a:r>
              <a:rPr dirty="0" sz="1000" spc="400">
                <a:latin typeface="Arial"/>
                <a:cs typeface="Arial"/>
              </a:rPr>
              <a:t>  </a:t>
            </a:r>
            <a:r>
              <a:rPr dirty="0" sz="1000" spc="95">
                <a:latin typeface="Arial"/>
                <a:cs typeface="Arial"/>
              </a:rPr>
              <a:t>to</a:t>
            </a:r>
            <a:r>
              <a:rPr dirty="0" sz="1000" spc="405">
                <a:latin typeface="Arial"/>
                <a:cs typeface="Arial"/>
              </a:rPr>
              <a:t>  </a:t>
            </a:r>
            <a:r>
              <a:rPr dirty="0" sz="1000" spc="-10">
                <a:latin typeface="Arial"/>
                <a:cs typeface="Arial"/>
              </a:rPr>
              <a:t>excellence, </a:t>
            </a:r>
            <a:r>
              <a:rPr dirty="0" sz="1000" spc="55">
                <a:latin typeface="Arial"/>
                <a:cs typeface="Arial"/>
              </a:rPr>
              <a:t>innovation,</a:t>
            </a:r>
            <a:r>
              <a:rPr dirty="0" sz="1000" spc="65">
                <a:latin typeface="Arial"/>
                <a:cs typeface="Arial"/>
              </a:rPr>
              <a:t> </a:t>
            </a:r>
            <a:r>
              <a:rPr dirty="0" sz="1000" spc="55">
                <a:latin typeface="Arial"/>
                <a:cs typeface="Arial"/>
              </a:rPr>
              <a:t>and</a:t>
            </a:r>
            <a:r>
              <a:rPr dirty="0" sz="1000" spc="70">
                <a:latin typeface="Arial"/>
                <a:cs typeface="Arial"/>
              </a:rPr>
              <a:t> </a:t>
            </a:r>
            <a:r>
              <a:rPr dirty="0" sz="1000" spc="50">
                <a:latin typeface="Arial"/>
                <a:cs typeface="Arial"/>
              </a:rPr>
              <a:t>compliance</a:t>
            </a:r>
            <a:r>
              <a:rPr dirty="0" sz="1000" spc="65">
                <a:latin typeface="Arial"/>
                <a:cs typeface="Arial"/>
              </a:rPr>
              <a:t> </a:t>
            </a:r>
            <a:r>
              <a:rPr dirty="0" sz="1000">
                <a:latin typeface="Arial"/>
                <a:cs typeface="Arial"/>
              </a:rPr>
              <a:t>sets</a:t>
            </a:r>
            <a:r>
              <a:rPr dirty="0" sz="1000" spc="70">
                <a:latin typeface="Arial"/>
                <a:cs typeface="Arial"/>
              </a:rPr>
              <a:t> </a:t>
            </a:r>
            <a:r>
              <a:rPr dirty="0" sz="1000">
                <a:latin typeface="Arial"/>
                <a:cs typeface="Arial"/>
              </a:rPr>
              <a:t>us</a:t>
            </a:r>
            <a:r>
              <a:rPr dirty="0" sz="1000" spc="65">
                <a:latin typeface="Arial"/>
                <a:cs typeface="Arial"/>
              </a:rPr>
              <a:t> </a:t>
            </a:r>
            <a:r>
              <a:rPr dirty="0" sz="1000" spc="60">
                <a:latin typeface="Arial"/>
                <a:cs typeface="Arial"/>
              </a:rPr>
              <a:t>apart</a:t>
            </a:r>
            <a:r>
              <a:rPr dirty="0" sz="1000" spc="70">
                <a:latin typeface="Arial"/>
                <a:cs typeface="Arial"/>
              </a:rPr>
              <a:t> </a:t>
            </a:r>
            <a:r>
              <a:rPr dirty="0" sz="1000" spc="50">
                <a:latin typeface="Arial"/>
                <a:cs typeface="Arial"/>
              </a:rPr>
              <a:t>in</a:t>
            </a:r>
            <a:r>
              <a:rPr dirty="0" sz="1000" spc="70">
                <a:latin typeface="Arial"/>
                <a:cs typeface="Arial"/>
              </a:rPr>
              <a:t> the</a:t>
            </a:r>
            <a:r>
              <a:rPr dirty="0" sz="1000" spc="65">
                <a:latin typeface="Arial"/>
                <a:cs typeface="Arial"/>
              </a:rPr>
              <a:t> </a:t>
            </a:r>
            <a:r>
              <a:rPr dirty="0" sz="1000" spc="55">
                <a:latin typeface="Arial"/>
                <a:cs typeface="Arial"/>
              </a:rPr>
              <a:t>federal</a:t>
            </a:r>
            <a:r>
              <a:rPr dirty="0" sz="1000" spc="70">
                <a:latin typeface="Arial"/>
                <a:cs typeface="Arial"/>
              </a:rPr>
              <a:t> </a:t>
            </a:r>
            <a:r>
              <a:rPr dirty="0" sz="1000" spc="50">
                <a:latin typeface="Arial"/>
                <a:cs typeface="Arial"/>
              </a:rPr>
              <a:t>contracting </a:t>
            </a:r>
            <a:r>
              <a:rPr dirty="0" sz="1000" spc="-10">
                <a:latin typeface="Arial"/>
                <a:cs typeface="Arial"/>
              </a:rPr>
              <a:t>landscape.</a:t>
            </a:r>
            <a:endParaRPr sz="1000">
              <a:latin typeface="Arial"/>
              <a:cs typeface="Arial"/>
            </a:endParaRPr>
          </a:p>
        </p:txBody>
      </p:sp>
      <p:grpSp>
        <p:nvGrpSpPr>
          <p:cNvPr id="5" name="object 5" descr=""/>
          <p:cNvGrpSpPr/>
          <p:nvPr/>
        </p:nvGrpSpPr>
        <p:grpSpPr>
          <a:xfrm>
            <a:off x="3448556" y="3778184"/>
            <a:ext cx="3120390" cy="6505575"/>
            <a:chOff x="3448556" y="3778184"/>
            <a:chExt cx="3120390" cy="6505575"/>
          </a:xfrm>
        </p:grpSpPr>
        <p:pic>
          <p:nvPicPr>
            <p:cNvPr id="6" name="object 6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482620" y="3901684"/>
              <a:ext cx="2085974" cy="6381749"/>
            </a:xfrm>
            <a:prstGeom prst="rect">
              <a:avLst/>
            </a:prstGeom>
          </p:spPr>
        </p:pic>
        <p:sp>
          <p:nvSpPr>
            <p:cNvPr id="7" name="object 7" descr=""/>
            <p:cNvSpPr/>
            <p:nvPr/>
          </p:nvSpPr>
          <p:spPr>
            <a:xfrm>
              <a:off x="3448556" y="3778184"/>
              <a:ext cx="47625" cy="47625"/>
            </a:xfrm>
            <a:custGeom>
              <a:avLst/>
              <a:gdLst/>
              <a:ahLst/>
              <a:cxnLst/>
              <a:rect l="l" t="t" r="r" b="b"/>
              <a:pathLst>
                <a:path w="47625" h="47625">
                  <a:moveTo>
                    <a:pt x="26974" y="47625"/>
                  </a:moveTo>
                  <a:lnTo>
                    <a:pt x="20650" y="47625"/>
                  </a:lnTo>
                  <a:lnTo>
                    <a:pt x="17621" y="47024"/>
                  </a:lnTo>
                  <a:lnTo>
                    <a:pt x="0" y="26974"/>
                  </a:lnTo>
                  <a:lnTo>
                    <a:pt x="0" y="20650"/>
                  </a:lnTo>
                  <a:lnTo>
                    <a:pt x="20650" y="0"/>
                  </a:lnTo>
                  <a:lnTo>
                    <a:pt x="26974" y="0"/>
                  </a:lnTo>
                  <a:lnTo>
                    <a:pt x="47625" y="20650"/>
                  </a:lnTo>
                  <a:lnTo>
                    <a:pt x="47625" y="23812"/>
                  </a:lnTo>
                  <a:lnTo>
                    <a:pt x="47625" y="26974"/>
                  </a:lnTo>
                  <a:lnTo>
                    <a:pt x="30003" y="47024"/>
                  </a:lnTo>
                  <a:lnTo>
                    <a:pt x="26974" y="4762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 descr=""/>
          <p:cNvSpPr txBox="1"/>
          <p:nvPr/>
        </p:nvSpPr>
        <p:spPr>
          <a:xfrm>
            <a:off x="3584981" y="3412341"/>
            <a:ext cx="3759200" cy="642620"/>
          </a:xfrm>
          <a:prstGeom prst="rect">
            <a:avLst/>
          </a:prstGeom>
        </p:spPr>
        <p:txBody>
          <a:bodyPr wrap="square" lIns="0" tIns="50800" rIns="0" bIns="0" rtlCol="0" vert="horz">
            <a:spAutoFit/>
          </a:bodyPr>
          <a:lstStyle/>
          <a:p>
            <a:pPr marL="1591310">
              <a:lnSpc>
                <a:spcPct val="100000"/>
              </a:lnSpc>
              <a:spcBef>
                <a:spcPts val="400"/>
              </a:spcBef>
            </a:pPr>
            <a:r>
              <a:rPr dirty="0" sz="1500">
                <a:solidFill>
                  <a:srgbClr val="B4880B"/>
                </a:solidFill>
                <a:latin typeface="Verdana"/>
                <a:cs typeface="Verdana"/>
              </a:rPr>
              <a:t>CORE</a:t>
            </a:r>
            <a:r>
              <a:rPr dirty="0" sz="1500" spc="10">
                <a:solidFill>
                  <a:srgbClr val="B4880B"/>
                </a:solidFill>
                <a:latin typeface="Verdana"/>
                <a:cs typeface="Verdana"/>
              </a:rPr>
              <a:t> </a:t>
            </a:r>
            <a:r>
              <a:rPr dirty="0" sz="1500" spc="-10">
                <a:solidFill>
                  <a:srgbClr val="B4880B"/>
                </a:solidFill>
                <a:latin typeface="Verdana"/>
                <a:cs typeface="Verdana"/>
              </a:rPr>
              <a:t>COMPETENCIES</a:t>
            </a:r>
            <a:endParaRPr sz="1500">
              <a:latin typeface="Verdana"/>
              <a:cs typeface="Verdana"/>
            </a:endParaRPr>
          </a:p>
          <a:p>
            <a:pPr marL="12700" marR="491490">
              <a:lnSpc>
                <a:spcPct val="112500"/>
              </a:lnSpc>
              <a:spcBef>
                <a:spcPts val="55"/>
              </a:spcBef>
            </a:pPr>
            <a:r>
              <a:rPr dirty="0" sz="1000" spc="-100">
                <a:latin typeface="Arial Black"/>
                <a:cs typeface="Arial Black"/>
              </a:rPr>
              <a:t>Test</a:t>
            </a:r>
            <a:r>
              <a:rPr dirty="0" sz="1000" spc="20">
                <a:latin typeface="Arial Black"/>
                <a:cs typeface="Arial Black"/>
              </a:rPr>
              <a:t> </a:t>
            </a:r>
            <a:r>
              <a:rPr dirty="0" sz="1000" spc="-229">
                <a:latin typeface="Arial Black"/>
                <a:cs typeface="Arial Black"/>
              </a:rPr>
              <a:t>&amp;</a:t>
            </a:r>
            <a:r>
              <a:rPr dirty="0" sz="1000" spc="20">
                <a:latin typeface="Arial Black"/>
                <a:cs typeface="Arial Black"/>
              </a:rPr>
              <a:t> </a:t>
            </a:r>
            <a:r>
              <a:rPr dirty="0" sz="1000" spc="-65">
                <a:latin typeface="Arial Black"/>
                <a:cs typeface="Arial Black"/>
              </a:rPr>
              <a:t>Evaluation</a:t>
            </a:r>
            <a:r>
              <a:rPr dirty="0" sz="1000" spc="20">
                <a:latin typeface="Arial Black"/>
                <a:cs typeface="Arial Black"/>
              </a:rPr>
              <a:t> </a:t>
            </a:r>
            <a:r>
              <a:rPr dirty="0" sz="1000" spc="-85">
                <a:latin typeface="Arial Black"/>
                <a:cs typeface="Arial Black"/>
              </a:rPr>
              <a:t>Services</a:t>
            </a:r>
            <a:r>
              <a:rPr dirty="0" sz="1000" spc="35">
                <a:latin typeface="Arial Black"/>
                <a:cs typeface="Arial Black"/>
              </a:rPr>
              <a:t> </a:t>
            </a:r>
            <a:r>
              <a:rPr dirty="0" sz="1000">
                <a:latin typeface="Arial"/>
                <a:cs typeface="Arial"/>
              </a:rPr>
              <a:t>–</a:t>
            </a:r>
            <a:r>
              <a:rPr dirty="0" sz="1000" spc="85">
                <a:latin typeface="Arial"/>
                <a:cs typeface="Arial"/>
              </a:rPr>
              <a:t> </a:t>
            </a:r>
            <a:r>
              <a:rPr dirty="0" sz="1000">
                <a:latin typeface="Arial"/>
                <a:cs typeface="Arial"/>
              </a:rPr>
              <a:t>Planning,</a:t>
            </a:r>
            <a:r>
              <a:rPr dirty="0" sz="1000" spc="90">
                <a:latin typeface="Arial"/>
                <a:cs typeface="Arial"/>
              </a:rPr>
              <a:t> </a:t>
            </a:r>
            <a:r>
              <a:rPr dirty="0" sz="1000">
                <a:latin typeface="Arial"/>
                <a:cs typeface="Arial"/>
              </a:rPr>
              <a:t>executing,</a:t>
            </a:r>
            <a:r>
              <a:rPr dirty="0" sz="1000" spc="85">
                <a:latin typeface="Arial"/>
                <a:cs typeface="Arial"/>
              </a:rPr>
              <a:t> </a:t>
            </a:r>
            <a:r>
              <a:rPr dirty="0" sz="1000" spc="30">
                <a:latin typeface="Arial"/>
                <a:cs typeface="Arial"/>
              </a:rPr>
              <a:t>and </a:t>
            </a:r>
            <a:r>
              <a:rPr dirty="0" sz="1000" spc="10">
                <a:latin typeface="Arial"/>
                <a:cs typeface="Arial"/>
              </a:rPr>
              <a:t>assessing</a:t>
            </a:r>
            <a:r>
              <a:rPr dirty="0" sz="1000" spc="55">
                <a:latin typeface="Arial"/>
                <a:cs typeface="Arial"/>
              </a:rPr>
              <a:t> </a:t>
            </a:r>
            <a:r>
              <a:rPr dirty="0" sz="1000" spc="20">
                <a:latin typeface="Arial"/>
                <a:cs typeface="Arial"/>
              </a:rPr>
              <a:t>defense</a:t>
            </a:r>
            <a:r>
              <a:rPr dirty="0" sz="1000" spc="60">
                <a:latin typeface="Arial"/>
                <a:cs typeface="Arial"/>
              </a:rPr>
              <a:t> </a:t>
            </a:r>
            <a:r>
              <a:rPr dirty="0" sz="1000" spc="20">
                <a:latin typeface="Arial"/>
                <a:cs typeface="Arial"/>
              </a:rPr>
              <a:t>systems</a:t>
            </a:r>
            <a:r>
              <a:rPr dirty="0" sz="1000" spc="55">
                <a:latin typeface="Arial"/>
                <a:cs typeface="Arial"/>
              </a:rPr>
              <a:t> and</a:t>
            </a:r>
            <a:r>
              <a:rPr dirty="0" sz="1000" spc="60">
                <a:latin typeface="Arial"/>
                <a:cs typeface="Arial"/>
              </a:rPr>
              <a:t> </a:t>
            </a:r>
            <a:r>
              <a:rPr dirty="0" sz="1000" spc="-10">
                <a:latin typeface="Arial"/>
                <a:cs typeface="Arial"/>
              </a:rPr>
              <a:t>software.</a:t>
            </a:r>
            <a:endParaRPr sz="1000">
              <a:latin typeface="Arial"/>
              <a:cs typeface="Arial"/>
            </a:endParaRPr>
          </a:p>
        </p:txBody>
      </p:sp>
      <p:grpSp>
        <p:nvGrpSpPr>
          <p:cNvPr id="9" name="object 9" descr=""/>
          <p:cNvGrpSpPr/>
          <p:nvPr/>
        </p:nvGrpSpPr>
        <p:grpSpPr>
          <a:xfrm>
            <a:off x="269338" y="4185590"/>
            <a:ext cx="3227070" cy="1697989"/>
            <a:chOff x="269338" y="4185590"/>
            <a:chExt cx="3227070" cy="1697989"/>
          </a:xfrm>
        </p:grpSpPr>
        <p:sp>
          <p:nvSpPr>
            <p:cNvPr id="10" name="object 10" descr=""/>
            <p:cNvSpPr/>
            <p:nvPr/>
          </p:nvSpPr>
          <p:spPr>
            <a:xfrm>
              <a:off x="3448545" y="4292535"/>
              <a:ext cx="47625" cy="1590675"/>
            </a:xfrm>
            <a:custGeom>
              <a:avLst/>
              <a:gdLst/>
              <a:ahLst/>
              <a:cxnLst/>
              <a:rect l="l" t="t" r="r" b="b"/>
              <a:pathLst>
                <a:path w="47625" h="1590675">
                  <a:moveTo>
                    <a:pt x="47625" y="1563700"/>
                  </a:moveTo>
                  <a:lnTo>
                    <a:pt x="26974" y="1543050"/>
                  </a:lnTo>
                  <a:lnTo>
                    <a:pt x="20650" y="1543050"/>
                  </a:lnTo>
                  <a:lnTo>
                    <a:pt x="0" y="1563700"/>
                  </a:lnTo>
                  <a:lnTo>
                    <a:pt x="0" y="1570024"/>
                  </a:lnTo>
                  <a:lnTo>
                    <a:pt x="20650" y="1590675"/>
                  </a:lnTo>
                  <a:lnTo>
                    <a:pt x="26974" y="1590675"/>
                  </a:lnTo>
                  <a:lnTo>
                    <a:pt x="47625" y="1570024"/>
                  </a:lnTo>
                  <a:lnTo>
                    <a:pt x="47625" y="1566862"/>
                  </a:lnTo>
                  <a:lnTo>
                    <a:pt x="47625" y="1563700"/>
                  </a:lnTo>
                  <a:close/>
                </a:path>
                <a:path w="47625" h="1590675">
                  <a:moveTo>
                    <a:pt x="47625" y="1049350"/>
                  </a:moveTo>
                  <a:lnTo>
                    <a:pt x="26974" y="1028700"/>
                  </a:lnTo>
                  <a:lnTo>
                    <a:pt x="20650" y="1028700"/>
                  </a:lnTo>
                  <a:lnTo>
                    <a:pt x="0" y="1049350"/>
                  </a:lnTo>
                  <a:lnTo>
                    <a:pt x="0" y="1055674"/>
                  </a:lnTo>
                  <a:lnTo>
                    <a:pt x="20650" y="1076325"/>
                  </a:lnTo>
                  <a:lnTo>
                    <a:pt x="26974" y="1076325"/>
                  </a:lnTo>
                  <a:lnTo>
                    <a:pt x="47625" y="1055674"/>
                  </a:lnTo>
                  <a:lnTo>
                    <a:pt x="47625" y="1052512"/>
                  </a:lnTo>
                  <a:lnTo>
                    <a:pt x="47625" y="1049350"/>
                  </a:lnTo>
                  <a:close/>
                </a:path>
                <a:path w="47625" h="1590675">
                  <a:moveTo>
                    <a:pt x="47625" y="535000"/>
                  </a:moveTo>
                  <a:lnTo>
                    <a:pt x="26974" y="514350"/>
                  </a:lnTo>
                  <a:lnTo>
                    <a:pt x="20650" y="514350"/>
                  </a:lnTo>
                  <a:lnTo>
                    <a:pt x="0" y="535000"/>
                  </a:lnTo>
                  <a:lnTo>
                    <a:pt x="0" y="541324"/>
                  </a:lnTo>
                  <a:lnTo>
                    <a:pt x="20650" y="561975"/>
                  </a:lnTo>
                  <a:lnTo>
                    <a:pt x="26974" y="561975"/>
                  </a:lnTo>
                  <a:lnTo>
                    <a:pt x="47625" y="541324"/>
                  </a:lnTo>
                  <a:lnTo>
                    <a:pt x="47625" y="538162"/>
                  </a:lnTo>
                  <a:lnTo>
                    <a:pt x="47625" y="535000"/>
                  </a:lnTo>
                  <a:close/>
                </a:path>
                <a:path w="47625" h="1590675">
                  <a:moveTo>
                    <a:pt x="47625" y="20650"/>
                  </a:moveTo>
                  <a:lnTo>
                    <a:pt x="26974" y="0"/>
                  </a:lnTo>
                  <a:lnTo>
                    <a:pt x="20650" y="0"/>
                  </a:lnTo>
                  <a:lnTo>
                    <a:pt x="0" y="20650"/>
                  </a:lnTo>
                  <a:lnTo>
                    <a:pt x="0" y="26974"/>
                  </a:lnTo>
                  <a:lnTo>
                    <a:pt x="20650" y="47625"/>
                  </a:lnTo>
                  <a:lnTo>
                    <a:pt x="26974" y="47625"/>
                  </a:lnTo>
                  <a:lnTo>
                    <a:pt x="47625" y="26974"/>
                  </a:lnTo>
                  <a:lnTo>
                    <a:pt x="47625" y="23812"/>
                  </a:lnTo>
                  <a:lnTo>
                    <a:pt x="47625" y="2065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 descr=""/>
            <p:cNvSpPr/>
            <p:nvPr/>
          </p:nvSpPr>
          <p:spPr>
            <a:xfrm>
              <a:off x="269328" y="4185601"/>
              <a:ext cx="38100" cy="495300"/>
            </a:xfrm>
            <a:custGeom>
              <a:avLst/>
              <a:gdLst/>
              <a:ahLst/>
              <a:cxnLst/>
              <a:rect l="l" t="t" r="r" b="b"/>
              <a:pathLst>
                <a:path w="38100" h="495300">
                  <a:moveTo>
                    <a:pt x="38100" y="473722"/>
                  </a:moveTo>
                  <a:lnTo>
                    <a:pt x="21577" y="457200"/>
                  </a:lnTo>
                  <a:lnTo>
                    <a:pt x="16535" y="457200"/>
                  </a:lnTo>
                  <a:lnTo>
                    <a:pt x="0" y="473722"/>
                  </a:lnTo>
                  <a:lnTo>
                    <a:pt x="0" y="478764"/>
                  </a:lnTo>
                  <a:lnTo>
                    <a:pt x="16535" y="495300"/>
                  </a:lnTo>
                  <a:lnTo>
                    <a:pt x="21577" y="495300"/>
                  </a:lnTo>
                  <a:lnTo>
                    <a:pt x="38100" y="478764"/>
                  </a:lnTo>
                  <a:lnTo>
                    <a:pt x="38100" y="476250"/>
                  </a:lnTo>
                  <a:lnTo>
                    <a:pt x="38100" y="473722"/>
                  </a:lnTo>
                  <a:close/>
                </a:path>
                <a:path w="38100" h="495300">
                  <a:moveTo>
                    <a:pt x="38100" y="168922"/>
                  </a:moveTo>
                  <a:lnTo>
                    <a:pt x="21577" y="152400"/>
                  </a:lnTo>
                  <a:lnTo>
                    <a:pt x="16535" y="152400"/>
                  </a:lnTo>
                  <a:lnTo>
                    <a:pt x="0" y="168922"/>
                  </a:lnTo>
                  <a:lnTo>
                    <a:pt x="0" y="173964"/>
                  </a:lnTo>
                  <a:lnTo>
                    <a:pt x="16535" y="190500"/>
                  </a:lnTo>
                  <a:lnTo>
                    <a:pt x="21577" y="190500"/>
                  </a:lnTo>
                  <a:lnTo>
                    <a:pt x="38100" y="173964"/>
                  </a:lnTo>
                  <a:lnTo>
                    <a:pt x="38100" y="171450"/>
                  </a:lnTo>
                  <a:lnTo>
                    <a:pt x="38100" y="168922"/>
                  </a:lnTo>
                  <a:close/>
                </a:path>
                <a:path w="38100" h="495300">
                  <a:moveTo>
                    <a:pt x="38100" y="16522"/>
                  </a:moveTo>
                  <a:lnTo>
                    <a:pt x="21577" y="0"/>
                  </a:lnTo>
                  <a:lnTo>
                    <a:pt x="16535" y="0"/>
                  </a:lnTo>
                  <a:lnTo>
                    <a:pt x="0" y="16522"/>
                  </a:lnTo>
                  <a:lnTo>
                    <a:pt x="0" y="21564"/>
                  </a:lnTo>
                  <a:lnTo>
                    <a:pt x="16535" y="38100"/>
                  </a:lnTo>
                  <a:lnTo>
                    <a:pt x="21577" y="38100"/>
                  </a:lnTo>
                  <a:lnTo>
                    <a:pt x="38100" y="21564"/>
                  </a:lnTo>
                  <a:lnTo>
                    <a:pt x="38100" y="19050"/>
                  </a:lnTo>
                  <a:lnTo>
                    <a:pt x="38100" y="1652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2" name="object 12" descr=""/>
          <p:cNvSpPr txBox="1"/>
          <p:nvPr/>
        </p:nvSpPr>
        <p:spPr>
          <a:xfrm>
            <a:off x="3584981" y="4200453"/>
            <a:ext cx="3284220" cy="3683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12500"/>
              </a:lnSpc>
              <a:spcBef>
                <a:spcPts val="100"/>
              </a:spcBef>
            </a:pPr>
            <a:r>
              <a:rPr dirty="0" sz="1000" spc="-80">
                <a:latin typeface="Arial Black"/>
                <a:cs typeface="Arial Black"/>
              </a:rPr>
              <a:t>Software</a:t>
            </a:r>
            <a:r>
              <a:rPr dirty="0" sz="1000" spc="-45">
                <a:latin typeface="Arial Black"/>
                <a:cs typeface="Arial Black"/>
              </a:rPr>
              <a:t> </a:t>
            </a:r>
            <a:r>
              <a:rPr dirty="0" sz="1000" spc="-55">
                <a:latin typeface="Arial Black"/>
                <a:cs typeface="Arial Black"/>
              </a:rPr>
              <a:t>Development</a:t>
            </a:r>
            <a:r>
              <a:rPr dirty="0" sz="1000" spc="-40">
                <a:latin typeface="Arial Black"/>
                <a:cs typeface="Arial Black"/>
              </a:rPr>
              <a:t> </a:t>
            </a:r>
            <a:r>
              <a:rPr dirty="0" sz="1000" spc="-229">
                <a:latin typeface="Arial Black"/>
                <a:cs typeface="Arial Black"/>
              </a:rPr>
              <a:t>&amp;</a:t>
            </a:r>
            <a:r>
              <a:rPr dirty="0" sz="1000" spc="-45">
                <a:latin typeface="Arial Black"/>
                <a:cs typeface="Arial Black"/>
              </a:rPr>
              <a:t> </a:t>
            </a:r>
            <a:r>
              <a:rPr dirty="0" sz="1000" spc="-70">
                <a:latin typeface="Arial Black"/>
                <a:cs typeface="Arial Black"/>
              </a:rPr>
              <a:t>Engineering</a:t>
            </a:r>
            <a:r>
              <a:rPr dirty="0" sz="1000" spc="-30">
                <a:latin typeface="Arial Black"/>
                <a:cs typeface="Arial Black"/>
              </a:rPr>
              <a:t> </a:t>
            </a:r>
            <a:r>
              <a:rPr dirty="0" sz="1000">
                <a:latin typeface="Arial"/>
                <a:cs typeface="Arial"/>
              </a:rPr>
              <a:t>–</a:t>
            </a:r>
            <a:r>
              <a:rPr dirty="0" sz="1000" spc="25">
                <a:latin typeface="Arial"/>
                <a:cs typeface="Arial"/>
              </a:rPr>
              <a:t> </a:t>
            </a:r>
            <a:r>
              <a:rPr dirty="0" sz="1000" spc="50">
                <a:latin typeface="Arial"/>
                <a:cs typeface="Arial"/>
              </a:rPr>
              <a:t>Custom-</a:t>
            </a:r>
            <a:r>
              <a:rPr dirty="0" sz="1000" spc="60">
                <a:latin typeface="Arial"/>
                <a:cs typeface="Arial"/>
              </a:rPr>
              <a:t>built </a:t>
            </a:r>
            <a:r>
              <a:rPr dirty="0" sz="1000" spc="30">
                <a:latin typeface="Arial"/>
                <a:cs typeface="Arial"/>
              </a:rPr>
              <a:t>solutions,</a:t>
            </a:r>
            <a:r>
              <a:rPr dirty="0" sz="1000" spc="75">
                <a:latin typeface="Arial"/>
                <a:cs typeface="Arial"/>
              </a:rPr>
              <a:t> </a:t>
            </a:r>
            <a:r>
              <a:rPr dirty="0" sz="1000" spc="30">
                <a:latin typeface="Arial"/>
                <a:cs typeface="Arial"/>
              </a:rPr>
              <a:t>maintenance,</a:t>
            </a:r>
            <a:r>
              <a:rPr dirty="0" sz="1000" spc="80">
                <a:latin typeface="Arial"/>
                <a:cs typeface="Arial"/>
              </a:rPr>
              <a:t> </a:t>
            </a:r>
            <a:r>
              <a:rPr dirty="0" sz="1000" spc="55">
                <a:latin typeface="Arial"/>
                <a:cs typeface="Arial"/>
              </a:rPr>
              <a:t>and</a:t>
            </a:r>
            <a:r>
              <a:rPr dirty="0" sz="1000" spc="75">
                <a:latin typeface="Arial"/>
                <a:cs typeface="Arial"/>
              </a:rPr>
              <a:t> </a:t>
            </a:r>
            <a:r>
              <a:rPr dirty="0" sz="1000" spc="40">
                <a:latin typeface="Arial"/>
                <a:cs typeface="Arial"/>
              </a:rPr>
              <a:t>modernization.</a:t>
            </a:r>
            <a:endParaRPr sz="1000">
              <a:latin typeface="Arial"/>
              <a:cs typeface="Arial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3584981" y="4714803"/>
            <a:ext cx="3359785" cy="3683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12500"/>
              </a:lnSpc>
              <a:spcBef>
                <a:spcPts val="100"/>
              </a:spcBef>
            </a:pPr>
            <a:r>
              <a:rPr dirty="0" sz="1000" spc="-65">
                <a:latin typeface="Arial Black"/>
                <a:cs typeface="Arial Black"/>
              </a:rPr>
              <a:t>Cybersecurity</a:t>
            </a:r>
            <a:r>
              <a:rPr dirty="0" sz="1000" spc="-10">
                <a:latin typeface="Arial Black"/>
                <a:cs typeface="Arial Black"/>
              </a:rPr>
              <a:t> </a:t>
            </a:r>
            <a:r>
              <a:rPr dirty="0" sz="1000" spc="-229">
                <a:latin typeface="Arial Black"/>
                <a:cs typeface="Arial Black"/>
              </a:rPr>
              <a:t>&amp;</a:t>
            </a:r>
            <a:r>
              <a:rPr dirty="0" sz="1000" spc="-10">
                <a:latin typeface="Arial Black"/>
                <a:cs typeface="Arial Black"/>
              </a:rPr>
              <a:t> </a:t>
            </a:r>
            <a:r>
              <a:rPr dirty="0" sz="1000" spc="-110">
                <a:latin typeface="Arial Black"/>
                <a:cs typeface="Arial Black"/>
              </a:rPr>
              <a:t>IT</a:t>
            </a:r>
            <a:r>
              <a:rPr dirty="0" sz="1000" spc="-5">
                <a:latin typeface="Arial Black"/>
                <a:cs typeface="Arial Black"/>
              </a:rPr>
              <a:t> </a:t>
            </a:r>
            <a:r>
              <a:rPr dirty="0" sz="1000" spc="-65">
                <a:latin typeface="Arial Black"/>
                <a:cs typeface="Arial Black"/>
              </a:rPr>
              <a:t>Solutions</a:t>
            </a:r>
            <a:r>
              <a:rPr dirty="0" sz="1000" spc="-10">
                <a:latin typeface="Arial Black"/>
                <a:cs typeface="Arial Black"/>
              </a:rPr>
              <a:t> </a:t>
            </a:r>
            <a:r>
              <a:rPr dirty="0" sz="1000" spc="75">
                <a:latin typeface="Arial Black"/>
                <a:cs typeface="Arial Black"/>
              </a:rPr>
              <a:t>–</a:t>
            </a:r>
            <a:r>
              <a:rPr dirty="0" sz="1000" spc="5">
                <a:latin typeface="Arial Black"/>
                <a:cs typeface="Arial Black"/>
              </a:rPr>
              <a:t> </a:t>
            </a:r>
            <a:r>
              <a:rPr dirty="0" sz="1000" spc="55">
                <a:latin typeface="Arial"/>
                <a:cs typeface="Arial"/>
              </a:rPr>
              <a:t>Network</a:t>
            </a:r>
            <a:r>
              <a:rPr dirty="0" sz="1000" spc="60">
                <a:latin typeface="Arial"/>
                <a:cs typeface="Arial"/>
              </a:rPr>
              <a:t> </a:t>
            </a:r>
            <a:r>
              <a:rPr dirty="0" sz="1000">
                <a:latin typeface="Arial"/>
                <a:cs typeface="Arial"/>
              </a:rPr>
              <a:t>security,</a:t>
            </a:r>
            <a:r>
              <a:rPr dirty="0" sz="1000" spc="55">
                <a:latin typeface="Arial"/>
                <a:cs typeface="Arial"/>
              </a:rPr>
              <a:t> </a:t>
            </a:r>
            <a:r>
              <a:rPr dirty="0" sz="1000" spc="-20">
                <a:latin typeface="Arial"/>
                <a:cs typeface="Arial"/>
              </a:rPr>
              <a:t>risk </a:t>
            </a:r>
            <a:r>
              <a:rPr dirty="0" sz="1000" spc="10">
                <a:latin typeface="Arial"/>
                <a:cs typeface="Arial"/>
              </a:rPr>
              <a:t>assessments, </a:t>
            </a:r>
            <a:r>
              <a:rPr dirty="0" sz="1000" spc="55">
                <a:latin typeface="Arial"/>
                <a:cs typeface="Arial"/>
              </a:rPr>
              <a:t>and</a:t>
            </a:r>
            <a:r>
              <a:rPr dirty="0" sz="1000" spc="15">
                <a:latin typeface="Arial"/>
                <a:cs typeface="Arial"/>
              </a:rPr>
              <a:t> </a:t>
            </a:r>
            <a:r>
              <a:rPr dirty="0" sz="1000" spc="50">
                <a:latin typeface="Arial"/>
                <a:cs typeface="Arial"/>
              </a:rPr>
              <a:t>compliance</a:t>
            </a:r>
            <a:r>
              <a:rPr dirty="0" sz="1000" spc="15">
                <a:latin typeface="Arial"/>
                <a:cs typeface="Arial"/>
              </a:rPr>
              <a:t> </a:t>
            </a:r>
            <a:r>
              <a:rPr dirty="0" sz="1000" spc="75">
                <a:latin typeface="Arial"/>
                <a:cs typeface="Arial"/>
              </a:rPr>
              <a:t>with</a:t>
            </a:r>
            <a:r>
              <a:rPr dirty="0" sz="1000" spc="10">
                <a:latin typeface="Arial"/>
                <a:cs typeface="Arial"/>
              </a:rPr>
              <a:t> </a:t>
            </a:r>
            <a:r>
              <a:rPr dirty="0" sz="1000" spc="55">
                <a:latin typeface="Arial"/>
                <a:cs typeface="Arial"/>
              </a:rPr>
              <a:t>federal</a:t>
            </a:r>
            <a:r>
              <a:rPr dirty="0" sz="1000" spc="15">
                <a:latin typeface="Arial"/>
                <a:cs typeface="Arial"/>
              </a:rPr>
              <a:t> </a:t>
            </a:r>
            <a:r>
              <a:rPr dirty="0" sz="1000" spc="-10">
                <a:latin typeface="Arial"/>
                <a:cs typeface="Arial"/>
              </a:rPr>
              <a:t>regulations.</a:t>
            </a:r>
            <a:endParaRPr sz="1000">
              <a:latin typeface="Arial"/>
              <a:cs typeface="Arial"/>
            </a:endParaRPr>
          </a:p>
        </p:txBody>
      </p:sp>
      <p:sp>
        <p:nvSpPr>
          <p:cNvPr id="14" name="object 14" descr=""/>
          <p:cNvSpPr txBox="1"/>
          <p:nvPr/>
        </p:nvSpPr>
        <p:spPr>
          <a:xfrm>
            <a:off x="3584981" y="5229153"/>
            <a:ext cx="3688715" cy="3683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12500"/>
              </a:lnSpc>
              <a:spcBef>
                <a:spcPts val="100"/>
              </a:spcBef>
            </a:pPr>
            <a:r>
              <a:rPr dirty="0" sz="1000" spc="-50">
                <a:latin typeface="Arial Black"/>
                <a:cs typeface="Arial Black"/>
              </a:rPr>
              <a:t>Cloud</a:t>
            </a:r>
            <a:r>
              <a:rPr dirty="0" sz="1000" spc="-45">
                <a:latin typeface="Arial Black"/>
                <a:cs typeface="Arial Black"/>
              </a:rPr>
              <a:t> </a:t>
            </a:r>
            <a:r>
              <a:rPr dirty="0" sz="1000" spc="-70">
                <a:latin typeface="Arial Black"/>
                <a:cs typeface="Arial Black"/>
              </a:rPr>
              <a:t>Security</a:t>
            </a:r>
            <a:r>
              <a:rPr dirty="0" sz="1000" spc="-45">
                <a:latin typeface="Arial Black"/>
                <a:cs typeface="Arial Black"/>
              </a:rPr>
              <a:t> </a:t>
            </a:r>
            <a:r>
              <a:rPr dirty="0" sz="1000" spc="-229">
                <a:latin typeface="Arial Black"/>
                <a:cs typeface="Arial Black"/>
              </a:rPr>
              <a:t>&amp;</a:t>
            </a:r>
            <a:r>
              <a:rPr dirty="0" sz="1000" spc="-45">
                <a:latin typeface="Arial Black"/>
                <a:cs typeface="Arial Black"/>
              </a:rPr>
              <a:t> </a:t>
            </a:r>
            <a:r>
              <a:rPr dirty="0" sz="1000" spc="-60">
                <a:latin typeface="Arial Black"/>
                <a:cs typeface="Arial Black"/>
              </a:rPr>
              <a:t>Infrastructure</a:t>
            </a:r>
            <a:r>
              <a:rPr dirty="0" sz="1000" spc="-30">
                <a:latin typeface="Arial Black"/>
                <a:cs typeface="Arial Black"/>
              </a:rPr>
              <a:t> </a:t>
            </a:r>
            <a:r>
              <a:rPr dirty="0" sz="1000">
                <a:latin typeface="Arial"/>
                <a:cs typeface="Arial"/>
              </a:rPr>
              <a:t>–</a:t>
            </a:r>
            <a:r>
              <a:rPr dirty="0" sz="1000" spc="20">
                <a:latin typeface="Arial"/>
                <a:cs typeface="Arial"/>
              </a:rPr>
              <a:t> </a:t>
            </a:r>
            <a:r>
              <a:rPr dirty="0" sz="1000">
                <a:latin typeface="Arial"/>
                <a:cs typeface="Arial"/>
              </a:rPr>
              <a:t>Secure</a:t>
            </a:r>
            <a:r>
              <a:rPr dirty="0" sz="1000" spc="20">
                <a:latin typeface="Arial"/>
                <a:cs typeface="Arial"/>
              </a:rPr>
              <a:t> </a:t>
            </a:r>
            <a:r>
              <a:rPr dirty="0" sz="1000" spc="65">
                <a:latin typeface="Arial"/>
                <a:cs typeface="Arial"/>
              </a:rPr>
              <a:t>cloud</a:t>
            </a:r>
            <a:r>
              <a:rPr dirty="0" sz="1000" spc="25">
                <a:latin typeface="Arial"/>
                <a:cs typeface="Arial"/>
              </a:rPr>
              <a:t> </a:t>
            </a:r>
            <a:r>
              <a:rPr dirty="0" sz="1000" spc="50">
                <a:latin typeface="Arial"/>
                <a:cs typeface="Arial"/>
              </a:rPr>
              <a:t>architecture </a:t>
            </a:r>
            <a:r>
              <a:rPr dirty="0" sz="1000" spc="55">
                <a:latin typeface="Arial"/>
                <a:cs typeface="Arial"/>
              </a:rPr>
              <a:t>and</a:t>
            </a:r>
            <a:r>
              <a:rPr dirty="0" sz="1000" spc="-30">
                <a:latin typeface="Arial"/>
                <a:cs typeface="Arial"/>
              </a:rPr>
              <a:t> </a:t>
            </a:r>
            <a:r>
              <a:rPr dirty="0" sz="1000" spc="55">
                <a:latin typeface="Arial"/>
                <a:cs typeface="Arial"/>
              </a:rPr>
              <a:t>data</a:t>
            </a:r>
            <a:r>
              <a:rPr dirty="0" sz="1000" spc="-30">
                <a:latin typeface="Arial"/>
                <a:cs typeface="Arial"/>
              </a:rPr>
              <a:t> </a:t>
            </a:r>
            <a:r>
              <a:rPr dirty="0" sz="1000" spc="-10">
                <a:latin typeface="Arial"/>
                <a:cs typeface="Arial"/>
              </a:rPr>
              <a:t>management.</a:t>
            </a:r>
            <a:endParaRPr sz="1000">
              <a:latin typeface="Arial"/>
              <a:cs typeface="Arial"/>
            </a:endParaRPr>
          </a:p>
        </p:txBody>
      </p:sp>
      <p:sp>
        <p:nvSpPr>
          <p:cNvPr id="15" name="object 15" descr=""/>
          <p:cNvSpPr txBox="1"/>
          <p:nvPr/>
        </p:nvSpPr>
        <p:spPr>
          <a:xfrm>
            <a:off x="3584981" y="5743503"/>
            <a:ext cx="3443604" cy="3683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12500"/>
              </a:lnSpc>
              <a:spcBef>
                <a:spcPts val="100"/>
              </a:spcBef>
            </a:pPr>
            <a:r>
              <a:rPr dirty="0" sz="1000" spc="-65">
                <a:latin typeface="Arial Black"/>
                <a:cs typeface="Arial Black"/>
              </a:rPr>
              <a:t>Regulatory</a:t>
            </a:r>
            <a:r>
              <a:rPr dirty="0" sz="1000" spc="-15">
                <a:latin typeface="Arial Black"/>
                <a:cs typeface="Arial Black"/>
              </a:rPr>
              <a:t> </a:t>
            </a:r>
            <a:r>
              <a:rPr dirty="0" sz="1000" spc="-229">
                <a:latin typeface="Arial Black"/>
                <a:cs typeface="Arial Black"/>
              </a:rPr>
              <a:t>&amp;</a:t>
            </a:r>
            <a:r>
              <a:rPr dirty="0" sz="1000" spc="-10">
                <a:latin typeface="Arial Black"/>
                <a:cs typeface="Arial Black"/>
              </a:rPr>
              <a:t> </a:t>
            </a:r>
            <a:r>
              <a:rPr dirty="0" sz="1000" spc="-70">
                <a:latin typeface="Arial Black"/>
                <a:cs typeface="Arial Black"/>
              </a:rPr>
              <a:t>Compliance</a:t>
            </a:r>
            <a:r>
              <a:rPr dirty="0" sz="1000" spc="-10">
                <a:latin typeface="Arial Black"/>
                <a:cs typeface="Arial Black"/>
              </a:rPr>
              <a:t> </a:t>
            </a:r>
            <a:r>
              <a:rPr dirty="0" sz="1000" spc="-50">
                <a:latin typeface="Arial Black"/>
                <a:cs typeface="Arial Black"/>
              </a:rPr>
              <a:t>Support</a:t>
            </a:r>
            <a:r>
              <a:rPr dirty="0" sz="1000" spc="5">
                <a:latin typeface="Arial Black"/>
                <a:cs typeface="Arial Black"/>
              </a:rPr>
              <a:t> </a:t>
            </a:r>
            <a:r>
              <a:rPr dirty="0" sz="1000">
                <a:latin typeface="Arial"/>
                <a:cs typeface="Arial"/>
              </a:rPr>
              <a:t>–</a:t>
            </a:r>
            <a:r>
              <a:rPr dirty="0" sz="1000" spc="55">
                <a:latin typeface="Arial"/>
                <a:cs typeface="Arial"/>
              </a:rPr>
              <a:t> </a:t>
            </a:r>
            <a:r>
              <a:rPr dirty="0" sz="1000">
                <a:latin typeface="Arial"/>
                <a:cs typeface="Arial"/>
              </a:rPr>
              <a:t>Adherence</a:t>
            </a:r>
            <a:r>
              <a:rPr dirty="0" sz="1000" spc="55">
                <a:latin typeface="Arial"/>
                <a:cs typeface="Arial"/>
              </a:rPr>
              <a:t> </a:t>
            </a:r>
            <a:r>
              <a:rPr dirty="0" sz="1000" spc="95">
                <a:latin typeface="Arial"/>
                <a:cs typeface="Arial"/>
              </a:rPr>
              <a:t>to</a:t>
            </a:r>
            <a:r>
              <a:rPr dirty="0" sz="1000" spc="55">
                <a:latin typeface="Arial"/>
                <a:cs typeface="Arial"/>
              </a:rPr>
              <a:t> </a:t>
            </a:r>
            <a:r>
              <a:rPr dirty="0" sz="1000" spc="-20">
                <a:latin typeface="Arial"/>
                <a:cs typeface="Arial"/>
              </a:rPr>
              <a:t>NIST, </a:t>
            </a:r>
            <a:r>
              <a:rPr dirty="0" sz="1000">
                <a:latin typeface="Arial"/>
                <a:cs typeface="Arial"/>
              </a:rPr>
              <a:t>CMMC,</a:t>
            </a:r>
            <a:r>
              <a:rPr dirty="0" sz="1000" spc="-20">
                <a:latin typeface="Arial"/>
                <a:cs typeface="Arial"/>
              </a:rPr>
              <a:t> </a:t>
            </a:r>
            <a:r>
              <a:rPr dirty="0" sz="1000" spc="-10">
                <a:latin typeface="Arial"/>
                <a:cs typeface="Arial"/>
              </a:rPr>
              <a:t>ISO,</a:t>
            </a:r>
            <a:r>
              <a:rPr dirty="0" sz="1000" spc="-15">
                <a:latin typeface="Arial"/>
                <a:cs typeface="Arial"/>
              </a:rPr>
              <a:t> </a:t>
            </a:r>
            <a:r>
              <a:rPr dirty="0" sz="1000" spc="55">
                <a:latin typeface="Arial"/>
                <a:cs typeface="Arial"/>
              </a:rPr>
              <a:t>and</a:t>
            </a:r>
            <a:r>
              <a:rPr dirty="0" sz="1000" spc="-20">
                <a:latin typeface="Arial"/>
                <a:cs typeface="Arial"/>
              </a:rPr>
              <a:t> </a:t>
            </a:r>
            <a:r>
              <a:rPr dirty="0" sz="1000" spc="70">
                <a:latin typeface="Arial"/>
                <a:cs typeface="Arial"/>
              </a:rPr>
              <a:t>other</a:t>
            </a:r>
            <a:r>
              <a:rPr dirty="0" sz="1000" spc="-15">
                <a:latin typeface="Arial"/>
                <a:cs typeface="Arial"/>
              </a:rPr>
              <a:t> </a:t>
            </a:r>
            <a:r>
              <a:rPr dirty="0" sz="1000" spc="55">
                <a:latin typeface="Arial"/>
                <a:cs typeface="Arial"/>
              </a:rPr>
              <a:t>federal</a:t>
            </a:r>
            <a:r>
              <a:rPr dirty="0" sz="1000" spc="-15">
                <a:latin typeface="Arial"/>
                <a:cs typeface="Arial"/>
              </a:rPr>
              <a:t> </a:t>
            </a:r>
            <a:r>
              <a:rPr dirty="0" sz="1000" spc="-10">
                <a:latin typeface="Arial"/>
                <a:cs typeface="Arial"/>
              </a:rPr>
              <a:t>standards.</a:t>
            </a:r>
            <a:endParaRPr sz="1000">
              <a:latin typeface="Arial"/>
              <a:cs typeface="Arial"/>
            </a:endParaRPr>
          </a:p>
        </p:txBody>
      </p:sp>
      <p:sp>
        <p:nvSpPr>
          <p:cNvPr id="16" name="object 16" descr=""/>
          <p:cNvSpPr txBox="1"/>
          <p:nvPr/>
        </p:nvSpPr>
        <p:spPr>
          <a:xfrm>
            <a:off x="209014" y="3587424"/>
            <a:ext cx="2609215" cy="1148080"/>
          </a:xfrm>
          <a:prstGeom prst="rect">
            <a:avLst/>
          </a:prstGeom>
        </p:spPr>
        <p:txBody>
          <a:bodyPr wrap="square" lIns="0" tIns="1047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825"/>
              </a:spcBef>
            </a:pPr>
            <a:r>
              <a:rPr dirty="0" sz="1500" spc="60">
                <a:solidFill>
                  <a:srgbClr val="D5A71D"/>
                </a:solidFill>
                <a:latin typeface="Verdana"/>
                <a:cs typeface="Verdana"/>
              </a:rPr>
              <a:t>COMPANY</a:t>
            </a:r>
            <a:r>
              <a:rPr dirty="0" sz="1500" spc="-90">
                <a:solidFill>
                  <a:srgbClr val="D5A71D"/>
                </a:solidFill>
                <a:latin typeface="Verdana"/>
                <a:cs typeface="Verdana"/>
              </a:rPr>
              <a:t> </a:t>
            </a:r>
            <a:r>
              <a:rPr dirty="0" sz="1500" spc="-20">
                <a:solidFill>
                  <a:srgbClr val="D5A71D"/>
                </a:solidFill>
                <a:latin typeface="Verdana"/>
                <a:cs typeface="Verdana"/>
              </a:rPr>
              <a:t>DATA</a:t>
            </a:r>
            <a:endParaRPr sz="15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434"/>
              </a:spcBef>
            </a:pPr>
            <a:r>
              <a:rPr dirty="0" sz="900" spc="-75">
                <a:solidFill>
                  <a:srgbClr val="FFFFFF"/>
                </a:solidFill>
                <a:latin typeface="Arial Black"/>
                <a:cs typeface="Arial Black"/>
              </a:rPr>
              <a:t>NAICS</a:t>
            </a:r>
            <a:r>
              <a:rPr dirty="0" sz="900" spc="-65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dirty="0" sz="900" spc="-10">
                <a:solidFill>
                  <a:srgbClr val="FFFFFF"/>
                </a:solidFill>
                <a:latin typeface="Arial Black"/>
                <a:cs typeface="Arial Black"/>
              </a:rPr>
              <a:t>Code:</a:t>
            </a:r>
            <a:endParaRPr sz="900">
              <a:latin typeface="Arial Black"/>
              <a:cs typeface="Arial Black"/>
            </a:endParaRPr>
          </a:p>
          <a:p>
            <a:pPr marL="206375">
              <a:lnSpc>
                <a:spcPct val="100000"/>
              </a:lnSpc>
              <a:spcBef>
                <a:spcPts val="120"/>
              </a:spcBef>
            </a:pPr>
            <a:r>
              <a:rPr dirty="0" sz="900" spc="10">
                <a:solidFill>
                  <a:srgbClr val="FFFFFF"/>
                </a:solidFill>
                <a:latin typeface="Arial"/>
                <a:cs typeface="Arial"/>
              </a:rPr>
              <a:t>541330</a:t>
            </a:r>
            <a:r>
              <a:rPr dirty="0" sz="900" spc="8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900" spc="10">
                <a:solidFill>
                  <a:srgbClr val="FFFFFF"/>
                </a:solidFill>
                <a:latin typeface="Arial"/>
                <a:cs typeface="Arial"/>
              </a:rPr>
              <a:t>–</a:t>
            </a:r>
            <a:r>
              <a:rPr dirty="0" sz="900" spc="8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900" spc="10">
                <a:solidFill>
                  <a:srgbClr val="FFFFFF"/>
                </a:solidFill>
                <a:latin typeface="Arial"/>
                <a:cs typeface="Arial"/>
              </a:rPr>
              <a:t>Engineering</a:t>
            </a:r>
            <a:r>
              <a:rPr dirty="0" sz="900" spc="8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900" spc="-10">
                <a:solidFill>
                  <a:srgbClr val="FFFFFF"/>
                </a:solidFill>
                <a:latin typeface="Arial"/>
                <a:cs typeface="Arial"/>
              </a:rPr>
              <a:t>Services</a:t>
            </a:r>
            <a:endParaRPr sz="900">
              <a:latin typeface="Arial"/>
              <a:cs typeface="Arial"/>
            </a:endParaRPr>
          </a:p>
          <a:p>
            <a:pPr marL="206375" marR="99695">
              <a:lnSpc>
                <a:spcPct val="111100"/>
              </a:lnSpc>
            </a:pPr>
            <a:r>
              <a:rPr dirty="0" sz="900" spc="10">
                <a:solidFill>
                  <a:srgbClr val="FFFFFF"/>
                </a:solidFill>
                <a:latin typeface="Arial"/>
                <a:cs typeface="Arial"/>
              </a:rPr>
              <a:t>541511</a:t>
            </a:r>
            <a:r>
              <a:rPr dirty="0" sz="900" spc="2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900" spc="10">
                <a:solidFill>
                  <a:srgbClr val="FFFFFF"/>
                </a:solidFill>
                <a:latin typeface="Arial"/>
                <a:cs typeface="Arial"/>
              </a:rPr>
              <a:t>–</a:t>
            </a:r>
            <a:r>
              <a:rPr dirty="0" sz="900" spc="2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900" spc="10">
                <a:solidFill>
                  <a:srgbClr val="FFFFFF"/>
                </a:solidFill>
                <a:latin typeface="Arial"/>
                <a:cs typeface="Arial"/>
              </a:rPr>
              <a:t>Custom</a:t>
            </a:r>
            <a:r>
              <a:rPr dirty="0" sz="900" spc="3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900" spc="50">
                <a:solidFill>
                  <a:srgbClr val="FFFFFF"/>
                </a:solidFill>
                <a:latin typeface="Arial"/>
                <a:cs typeface="Arial"/>
              </a:rPr>
              <a:t>Computer</a:t>
            </a:r>
            <a:r>
              <a:rPr dirty="0" sz="900" spc="2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900" spc="-10">
                <a:solidFill>
                  <a:srgbClr val="FFFFFF"/>
                </a:solidFill>
                <a:latin typeface="Arial"/>
                <a:cs typeface="Arial"/>
              </a:rPr>
              <a:t>Programming Services</a:t>
            </a:r>
            <a:endParaRPr sz="900">
              <a:latin typeface="Arial"/>
              <a:cs typeface="Arial"/>
            </a:endParaRPr>
          </a:p>
          <a:p>
            <a:pPr marL="206375">
              <a:lnSpc>
                <a:spcPct val="100000"/>
              </a:lnSpc>
              <a:spcBef>
                <a:spcPts val="120"/>
              </a:spcBef>
            </a:pPr>
            <a:r>
              <a:rPr dirty="0" sz="900" spc="10">
                <a:solidFill>
                  <a:srgbClr val="FFFFFF"/>
                </a:solidFill>
                <a:latin typeface="Arial"/>
                <a:cs typeface="Arial"/>
              </a:rPr>
              <a:t>541519</a:t>
            </a:r>
            <a:r>
              <a:rPr dirty="0" sz="900" spc="114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900" spc="10">
                <a:solidFill>
                  <a:srgbClr val="FFFFFF"/>
                </a:solidFill>
                <a:latin typeface="Arial"/>
                <a:cs typeface="Arial"/>
              </a:rPr>
              <a:t>–</a:t>
            </a:r>
            <a:r>
              <a:rPr dirty="0" sz="900" spc="114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900" spc="50">
                <a:solidFill>
                  <a:srgbClr val="FFFFFF"/>
                </a:solidFill>
                <a:latin typeface="Arial"/>
                <a:cs typeface="Arial"/>
              </a:rPr>
              <a:t>Other</a:t>
            </a:r>
            <a:r>
              <a:rPr dirty="0" sz="900" spc="114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900" spc="10">
                <a:solidFill>
                  <a:srgbClr val="FFFFFF"/>
                </a:solidFill>
                <a:latin typeface="Arial"/>
                <a:cs typeface="Arial"/>
              </a:rPr>
              <a:t>Computer-Related</a:t>
            </a:r>
            <a:r>
              <a:rPr dirty="0" sz="900" spc="12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900" spc="-10">
                <a:solidFill>
                  <a:srgbClr val="FFFFFF"/>
                </a:solidFill>
                <a:latin typeface="Arial"/>
                <a:cs typeface="Arial"/>
              </a:rPr>
              <a:t>Services</a:t>
            </a:r>
            <a:endParaRPr sz="900">
              <a:latin typeface="Arial"/>
              <a:cs typeface="Arial"/>
            </a:endParaRPr>
          </a:p>
        </p:txBody>
      </p:sp>
      <p:sp>
        <p:nvSpPr>
          <p:cNvPr id="17" name="object 17" descr=""/>
          <p:cNvSpPr txBox="1"/>
          <p:nvPr/>
        </p:nvSpPr>
        <p:spPr>
          <a:xfrm>
            <a:off x="209014" y="8320072"/>
            <a:ext cx="2491105" cy="73850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500">
                <a:solidFill>
                  <a:srgbClr val="D5A71D"/>
                </a:solidFill>
                <a:latin typeface="Verdana"/>
                <a:cs typeface="Verdana"/>
              </a:rPr>
              <a:t>CONTACT</a:t>
            </a:r>
            <a:r>
              <a:rPr dirty="0" sz="1500" spc="100">
                <a:solidFill>
                  <a:srgbClr val="D5A71D"/>
                </a:solidFill>
                <a:latin typeface="Verdana"/>
                <a:cs typeface="Verdana"/>
              </a:rPr>
              <a:t> </a:t>
            </a:r>
            <a:r>
              <a:rPr dirty="0" sz="1500" spc="-10">
                <a:solidFill>
                  <a:srgbClr val="D5A71D"/>
                </a:solidFill>
                <a:latin typeface="Verdana"/>
                <a:cs typeface="Verdana"/>
              </a:rPr>
              <a:t>DETAILS</a:t>
            </a:r>
            <a:endParaRPr sz="1500">
              <a:latin typeface="Verdana"/>
              <a:cs typeface="Verdana"/>
            </a:endParaRPr>
          </a:p>
          <a:p>
            <a:pPr marL="340995" marR="5080">
              <a:lnSpc>
                <a:spcPct val="131300"/>
              </a:lnSpc>
              <a:spcBef>
                <a:spcPts val="665"/>
              </a:spcBef>
            </a:pPr>
            <a:r>
              <a:rPr dirty="0" sz="1000" spc="10">
                <a:solidFill>
                  <a:srgbClr val="FFFFFF"/>
                </a:solidFill>
                <a:latin typeface="Arial"/>
                <a:cs typeface="Arial"/>
              </a:rPr>
              <a:t>12309</a:t>
            </a:r>
            <a:r>
              <a:rPr dirty="0" sz="1000" spc="7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000" spc="10">
                <a:solidFill>
                  <a:srgbClr val="FFFFFF"/>
                </a:solidFill>
                <a:latin typeface="Arial"/>
                <a:cs typeface="Arial"/>
              </a:rPr>
              <a:t>Creekview</a:t>
            </a:r>
            <a:r>
              <a:rPr dirty="0" sz="1000" spc="7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000" spc="10">
                <a:solidFill>
                  <a:srgbClr val="FFFFFF"/>
                </a:solidFill>
                <a:latin typeface="Arial"/>
                <a:cs typeface="Arial"/>
              </a:rPr>
              <a:t>Dr.</a:t>
            </a:r>
            <a:r>
              <a:rPr dirty="0" sz="1000" spc="7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000" spc="10">
                <a:solidFill>
                  <a:srgbClr val="FFFFFF"/>
                </a:solidFill>
                <a:latin typeface="Arial"/>
                <a:cs typeface="Arial"/>
              </a:rPr>
              <a:t>San</a:t>
            </a:r>
            <a:r>
              <a:rPr dirty="0" sz="1000" spc="7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000" spc="10">
                <a:solidFill>
                  <a:srgbClr val="FFFFFF"/>
                </a:solidFill>
                <a:latin typeface="Arial"/>
                <a:cs typeface="Arial"/>
              </a:rPr>
              <a:t>Diego</a:t>
            </a:r>
            <a:r>
              <a:rPr dirty="0" sz="1000" spc="7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000" spc="-25">
                <a:solidFill>
                  <a:srgbClr val="FFFFFF"/>
                </a:solidFill>
                <a:latin typeface="Arial"/>
                <a:cs typeface="Arial"/>
              </a:rPr>
              <a:t>CA, </a:t>
            </a:r>
            <a:r>
              <a:rPr dirty="0" sz="1000" spc="-10">
                <a:solidFill>
                  <a:srgbClr val="FFFFFF"/>
                </a:solidFill>
                <a:latin typeface="Arial"/>
                <a:cs typeface="Arial"/>
              </a:rPr>
              <a:t>92128</a:t>
            </a:r>
            <a:endParaRPr sz="1000">
              <a:latin typeface="Arial"/>
              <a:cs typeface="Arial"/>
            </a:endParaRPr>
          </a:p>
        </p:txBody>
      </p:sp>
      <p:sp>
        <p:nvSpPr>
          <p:cNvPr id="18" name="object 18" descr=""/>
          <p:cNvSpPr txBox="1"/>
          <p:nvPr/>
        </p:nvSpPr>
        <p:spPr>
          <a:xfrm>
            <a:off x="537844" y="9272548"/>
            <a:ext cx="795655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>
                <a:solidFill>
                  <a:srgbClr val="FFFFFF"/>
                </a:solidFill>
                <a:latin typeface="Minion Pro"/>
                <a:cs typeface="Minion Pro"/>
              </a:rPr>
              <a:t>619-993-</a:t>
            </a:r>
            <a:r>
              <a:rPr dirty="0" sz="1100" spc="-20">
                <a:solidFill>
                  <a:srgbClr val="FFFFFF"/>
                </a:solidFill>
                <a:latin typeface="Minion Pro"/>
                <a:cs typeface="Minion Pro"/>
              </a:rPr>
              <a:t>1694</a:t>
            </a:r>
            <a:endParaRPr sz="1100">
              <a:latin typeface="Minion Pro"/>
              <a:cs typeface="Minion Pro"/>
            </a:endParaRPr>
          </a:p>
        </p:txBody>
      </p:sp>
      <p:sp>
        <p:nvSpPr>
          <p:cNvPr id="19" name="object 19" descr=""/>
          <p:cNvSpPr txBox="1"/>
          <p:nvPr/>
        </p:nvSpPr>
        <p:spPr>
          <a:xfrm>
            <a:off x="537850" y="9680909"/>
            <a:ext cx="1717039" cy="177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00" spc="50">
                <a:solidFill>
                  <a:srgbClr val="FFFFFF"/>
                </a:solidFill>
                <a:latin typeface="Arial"/>
                <a:cs typeface="Arial"/>
                <a:hlinkClick r:id="rId3"/>
              </a:rPr>
              <a:t>www.govcon-</a:t>
            </a:r>
            <a:r>
              <a:rPr dirty="0" sz="1000" spc="35">
                <a:solidFill>
                  <a:srgbClr val="FFFFFF"/>
                </a:solidFill>
                <a:latin typeface="Arial"/>
                <a:cs typeface="Arial"/>
                <a:hlinkClick r:id="rId3"/>
              </a:rPr>
              <a:t>solutions.com</a:t>
            </a:r>
            <a:endParaRPr sz="1000">
              <a:latin typeface="Arial"/>
              <a:cs typeface="Arial"/>
            </a:endParaRPr>
          </a:p>
        </p:txBody>
      </p:sp>
      <p:sp>
        <p:nvSpPr>
          <p:cNvPr id="20" name="object 20" descr=""/>
          <p:cNvSpPr txBox="1"/>
          <p:nvPr/>
        </p:nvSpPr>
        <p:spPr>
          <a:xfrm>
            <a:off x="537850" y="10080959"/>
            <a:ext cx="1934210" cy="177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00" spc="50">
                <a:solidFill>
                  <a:srgbClr val="FFFFFF"/>
                </a:solidFill>
                <a:latin typeface="Arial"/>
                <a:cs typeface="Arial"/>
                <a:hlinkClick r:id="rId4"/>
              </a:rPr>
              <a:t>dsmith@govcon-</a:t>
            </a:r>
            <a:r>
              <a:rPr dirty="0" sz="1000" spc="35">
                <a:solidFill>
                  <a:srgbClr val="FFFFFF"/>
                </a:solidFill>
                <a:latin typeface="Arial"/>
                <a:cs typeface="Arial"/>
                <a:hlinkClick r:id="rId4"/>
              </a:rPr>
              <a:t>solutions.com</a:t>
            </a:r>
            <a:endParaRPr sz="1000">
              <a:latin typeface="Arial"/>
              <a:cs typeface="Arial"/>
            </a:endParaRPr>
          </a:p>
        </p:txBody>
      </p:sp>
      <p:sp>
        <p:nvSpPr>
          <p:cNvPr id="21" name="object 21" descr=""/>
          <p:cNvSpPr/>
          <p:nvPr/>
        </p:nvSpPr>
        <p:spPr>
          <a:xfrm>
            <a:off x="3448545" y="6705078"/>
            <a:ext cx="47625" cy="1590675"/>
          </a:xfrm>
          <a:custGeom>
            <a:avLst/>
            <a:gdLst/>
            <a:ahLst/>
            <a:cxnLst/>
            <a:rect l="l" t="t" r="r" b="b"/>
            <a:pathLst>
              <a:path w="47625" h="1590675">
                <a:moveTo>
                  <a:pt x="47625" y="1563700"/>
                </a:moveTo>
                <a:lnTo>
                  <a:pt x="26974" y="1543050"/>
                </a:lnTo>
                <a:lnTo>
                  <a:pt x="20650" y="1543050"/>
                </a:lnTo>
                <a:lnTo>
                  <a:pt x="0" y="1563700"/>
                </a:lnTo>
                <a:lnTo>
                  <a:pt x="0" y="1570012"/>
                </a:lnTo>
                <a:lnTo>
                  <a:pt x="20650" y="1590675"/>
                </a:lnTo>
                <a:lnTo>
                  <a:pt x="26974" y="1590675"/>
                </a:lnTo>
                <a:lnTo>
                  <a:pt x="47625" y="1570012"/>
                </a:lnTo>
                <a:lnTo>
                  <a:pt x="47625" y="1566862"/>
                </a:lnTo>
                <a:lnTo>
                  <a:pt x="47625" y="1563700"/>
                </a:lnTo>
                <a:close/>
              </a:path>
              <a:path w="47625" h="1590675">
                <a:moveTo>
                  <a:pt x="47625" y="1049350"/>
                </a:moveTo>
                <a:lnTo>
                  <a:pt x="26974" y="1028700"/>
                </a:lnTo>
                <a:lnTo>
                  <a:pt x="20650" y="1028700"/>
                </a:lnTo>
                <a:lnTo>
                  <a:pt x="0" y="1049350"/>
                </a:lnTo>
                <a:lnTo>
                  <a:pt x="0" y="1055674"/>
                </a:lnTo>
                <a:lnTo>
                  <a:pt x="20650" y="1076325"/>
                </a:lnTo>
                <a:lnTo>
                  <a:pt x="26974" y="1076325"/>
                </a:lnTo>
                <a:lnTo>
                  <a:pt x="47625" y="1055674"/>
                </a:lnTo>
                <a:lnTo>
                  <a:pt x="47625" y="1052512"/>
                </a:lnTo>
                <a:lnTo>
                  <a:pt x="47625" y="1049350"/>
                </a:lnTo>
                <a:close/>
              </a:path>
              <a:path w="47625" h="1590675">
                <a:moveTo>
                  <a:pt x="47625" y="535000"/>
                </a:moveTo>
                <a:lnTo>
                  <a:pt x="26974" y="514350"/>
                </a:lnTo>
                <a:lnTo>
                  <a:pt x="20650" y="514350"/>
                </a:lnTo>
                <a:lnTo>
                  <a:pt x="0" y="535000"/>
                </a:lnTo>
                <a:lnTo>
                  <a:pt x="0" y="541324"/>
                </a:lnTo>
                <a:lnTo>
                  <a:pt x="20650" y="561975"/>
                </a:lnTo>
                <a:lnTo>
                  <a:pt x="26974" y="561975"/>
                </a:lnTo>
                <a:lnTo>
                  <a:pt x="47625" y="541324"/>
                </a:lnTo>
                <a:lnTo>
                  <a:pt x="47625" y="538162"/>
                </a:lnTo>
                <a:lnTo>
                  <a:pt x="47625" y="535000"/>
                </a:lnTo>
                <a:close/>
              </a:path>
              <a:path w="47625" h="1590675">
                <a:moveTo>
                  <a:pt x="47625" y="20650"/>
                </a:moveTo>
                <a:lnTo>
                  <a:pt x="26974" y="0"/>
                </a:lnTo>
                <a:lnTo>
                  <a:pt x="20650" y="0"/>
                </a:lnTo>
                <a:lnTo>
                  <a:pt x="0" y="20650"/>
                </a:lnTo>
                <a:lnTo>
                  <a:pt x="0" y="26974"/>
                </a:lnTo>
                <a:lnTo>
                  <a:pt x="20650" y="47625"/>
                </a:lnTo>
                <a:lnTo>
                  <a:pt x="26974" y="47625"/>
                </a:lnTo>
                <a:lnTo>
                  <a:pt x="47625" y="26974"/>
                </a:lnTo>
                <a:lnTo>
                  <a:pt x="47625" y="23812"/>
                </a:lnTo>
                <a:lnTo>
                  <a:pt x="47625" y="2065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2" name="object 22" descr=""/>
          <p:cNvSpPr txBox="1"/>
          <p:nvPr/>
        </p:nvSpPr>
        <p:spPr>
          <a:xfrm>
            <a:off x="3584981" y="6252566"/>
            <a:ext cx="3759200" cy="1757680"/>
          </a:xfrm>
          <a:prstGeom prst="rect">
            <a:avLst/>
          </a:prstGeom>
        </p:spPr>
        <p:txBody>
          <a:bodyPr wrap="square" lIns="0" tIns="102870" rIns="0" bIns="0" rtlCol="0" vert="horz">
            <a:spAutoFit/>
          </a:bodyPr>
          <a:lstStyle/>
          <a:p>
            <a:pPr marL="1957070">
              <a:lnSpc>
                <a:spcPct val="100000"/>
              </a:lnSpc>
              <a:spcBef>
                <a:spcPts val="810"/>
              </a:spcBef>
            </a:pPr>
            <a:r>
              <a:rPr dirty="0" sz="1500" spc="-20">
                <a:solidFill>
                  <a:srgbClr val="B4880B"/>
                </a:solidFill>
                <a:latin typeface="Verdana"/>
                <a:cs typeface="Verdana"/>
              </a:rPr>
              <a:t>DIFFERENTIATORS</a:t>
            </a:r>
            <a:endParaRPr sz="1500">
              <a:latin typeface="Verdana"/>
              <a:cs typeface="Verdana"/>
            </a:endParaRPr>
          </a:p>
          <a:p>
            <a:pPr marL="12700" marR="52705">
              <a:lnSpc>
                <a:spcPct val="112500"/>
              </a:lnSpc>
              <a:spcBef>
                <a:spcPts val="325"/>
              </a:spcBef>
            </a:pPr>
            <a:r>
              <a:rPr dirty="0" sz="1000" spc="-60">
                <a:latin typeface="Arial Black"/>
                <a:cs typeface="Arial Black"/>
              </a:rPr>
              <a:t>Innovative</a:t>
            </a:r>
            <a:r>
              <a:rPr dirty="0" sz="1000" spc="-25">
                <a:latin typeface="Arial Black"/>
                <a:cs typeface="Arial Black"/>
              </a:rPr>
              <a:t> </a:t>
            </a:r>
            <a:r>
              <a:rPr dirty="0" sz="1000" spc="-229">
                <a:latin typeface="Arial Black"/>
                <a:cs typeface="Arial Black"/>
              </a:rPr>
              <a:t>&amp;</a:t>
            </a:r>
            <a:r>
              <a:rPr dirty="0" sz="1000" spc="-20">
                <a:latin typeface="Arial Black"/>
                <a:cs typeface="Arial Black"/>
              </a:rPr>
              <a:t> </a:t>
            </a:r>
            <a:r>
              <a:rPr dirty="0" sz="1000" spc="-80">
                <a:latin typeface="Arial Black"/>
                <a:cs typeface="Arial Black"/>
              </a:rPr>
              <a:t>Agile</a:t>
            </a:r>
            <a:r>
              <a:rPr dirty="0" sz="1000" spc="-25">
                <a:latin typeface="Arial Black"/>
                <a:cs typeface="Arial Black"/>
              </a:rPr>
              <a:t> </a:t>
            </a:r>
            <a:r>
              <a:rPr dirty="0" sz="1000">
                <a:latin typeface="Arial"/>
                <a:cs typeface="Arial"/>
              </a:rPr>
              <a:t>–</a:t>
            </a:r>
            <a:r>
              <a:rPr dirty="0" sz="1000" spc="45">
                <a:latin typeface="Arial"/>
                <a:cs typeface="Arial"/>
              </a:rPr>
              <a:t> </a:t>
            </a:r>
            <a:r>
              <a:rPr dirty="0" sz="1000">
                <a:latin typeface="Arial"/>
                <a:cs typeface="Arial"/>
              </a:rPr>
              <a:t>Rapid</a:t>
            </a:r>
            <a:r>
              <a:rPr dirty="0" sz="1000" spc="45">
                <a:latin typeface="Arial"/>
                <a:cs typeface="Arial"/>
              </a:rPr>
              <a:t> </a:t>
            </a:r>
            <a:r>
              <a:rPr dirty="0" sz="1000">
                <a:latin typeface="Arial"/>
                <a:cs typeface="Arial"/>
              </a:rPr>
              <a:t>response</a:t>
            </a:r>
            <a:r>
              <a:rPr dirty="0" sz="1000" spc="45">
                <a:latin typeface="Arial"/>
                <a:cs typeface="Arial"/>
              </a:rPr>
              <a:t> </a:t>
            </a:r>
            <a:r>
              <a:rPr dirty="0" sz="1000" spc="95">
                <a:latin typeface="Arial"/>
                <a:cs typeface="Arial"/>
              </a:rPr>
              <a:t>to</a:t>
            </a:r>
            <a:r>
              <a:rPr dirty="0" sz="1000" spc="45">
                <a:latin typeface="Arial"/>
                <a:cs typeface="Arial"/>
              </a:rPr>
              <a:t> </a:t>
            </a:r>
            <a:r>
              <a:rPr dirty="0" sz="1000" spc="50">
                <a:latin typeface="Arial"/>
                <a:cs typeface="Arial"/>
              </a:rPr>
              <a:t>evolving</a:t>
            </a:r>
            <a:r>
              <a:rPr dirty="0" sz="1000" spc="40">
                <a:latin typeface="Arial"/>
                <a:cs typeface="Arial"/>
              </a:rPr>
              <a:t> </a:t>
            </a:r>
            <a:r>
              <a:rPr dirty="0" sz="1000" spc="45">
                <a:latin typeface="Arial"/>
                <a:cs typeface="Arial"/>
              </a:rPr>
              <a:t>government </a:t>
            </a:r>
            <a:r>
              <a:rPr dirty="0" sz="1000" spc="-10">
                <a:latin typeface="Arial"/>
                <a:cs typeface="Arial"/>
              </a:rPr>
              <a:t>needs.</a:t>
            </a:r>
            <a:endParaRPr sz="1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00"/>
              </a:spcBef>
            </a:pPr>
            <a:endParaRPr sz="1000">
              <a:latin typeface="Arial"/>
              <a:cs typeface="Arial"/>
            </a:endParaRPr>
          </a:p>
          <a:p>
            <a:pPr marL="12700" marR="34290">
              <a:lnSpc>
                <a:spcPct val="112500"/>
              </a:lnSpc>
            </a:pPr>
            <a:r>
              <a:rPr dirty="0" sz="1000" spc="-60">
                <a:latin typeface="Arial Black"/>
                <a:cs typeface="Arial Black"/>
              </a:rPr>
              <a:t>Security-</a:t>
            </a:r>
            <a:r>
              <a:rPr dirty="0" sz="1000" spc="-65">
                <a:latin typeface="Arial Black"/>
                <a:cs typeface="Arial Black"/>
              </a:rPr>
              <a:t>Centric</a:t>
            </a:r>
            <a:r>
              <a:rPr dirty="0" sz="1000">
                <a:latin typeface="Arial Black"/>
                <a:cs typeface="Arial Black"/>
              </a:rPr>
              <a:t> </a:t>
            </a:r>
            <a:r>
              <a:rPr dirty="0" sz="1000" spc="-60">
                <a:latin typeface="Arial Black"/>
                <a:cs typeface="Arial Black"/>
              </a:rPr>
              <a:t>Approach</a:t>
            </a:r>
            <a:r>
              <a:rPr dirty="0" sz="1000">
                <a:latin typeface="Arial Black"/>
                <a:cs typeface="Arial Black"/>
              </a:rPr>
              <a:t> </a:t>
            </a:r>
            <a:r>
              <a:rPr dirty="0" sz="1000">
                <a:latin typeface="Arial"/>
                <a:cs typeface="Arial"/>
              </a:rPr>
              <a:t>–</a:t>
            </a:r>
            <a:r>
              <a:rPr dirty="0" sz="1000" spc="65">
                <a:latin typeface="Arial"/>
                <a:cs typeface="Arial"/>
              </a:rPr>
              <a:t> </a:t>
            </a:r>
            <a:r>
              <a:rPr dirty="0" sz="1000">
                <a:latin typeface="Arial"/>
                <a:cs typeface="Arial"/>
              </a:rPr>
              <a:t>Robust</a:t>
            </a:r>
            <a:r>
              <a:rPr dirty="0" sz="1000" spc="65">
                <a:latin typeface="Arial"/>
                <a:cs typeface="Arial"/>
              </a:rPr>
              <a:t> </a:t>
            </a:r>
            <a:r>
              <a:rPr dirty="0" sz="1000" spc="55">
                <a:latin typeface="Arial"/>
                <a:cs typeface="Arial"/>
              </a:rPr>
              <a:t>cybersecurity</a:t>
            </a:r>
            <a:r>
              <a:rPr dirty="0" sz="1000" spc="70">
                <a:latin typeface="Arial"/>
                <a:cs typeface="Arial"/>
              </a:rPr>
              <a:t> </a:t>
            </a:r>
            <a:r>
              <a:rPr dirty="0" sz="1000" spc="40">
                <a:latin typeface="Arial"/>
                <a:cs typeface="Arial"/>
              </a:rPr>
              <a:t>solutions </a:t>
            </a:r>
            <a:r>
              <a:rPr dirty="0" sz="1000" spc="75">
                <a:latin typeface="Arial"/>
                <a:cs typeface="Arial"/>
              </a:rPr>
              <a:t>with</a:t>
            </a:r>
            <a:r>
              <a:rPr dirty="0" sz="1000" spc="-20">
                <a:latin typeface="Arial"/>
                <a:cs typeface="Arial"/>
              </a:rPr>
              <a:t> </a:t>
            </a:r>
            <a:r>
              <a:rPr dirty="0" sz="1000" spc="55">
                <a:latin typeface="Arial"/>
                <a:cs typeface="Arial"/>
              </a:rPr>
              <a:t>federal</a:t>
            </a:r>
            <a:r>
              <a:rPr dirty="0" sz="1000" spc="-15">
                <a:latin typeface="Arial"/>
                <a:cs typeface="Arial"/>
              </a:rPr>
              <a:t> </a:t>
            </a:r>
            <a:r>
              <a:rPr dirty="0" sz="1000" spc="50">
                <a:latin typeface="Arial"/>
                <a:cs typeface="Arial"/>
              </a:rPr>
              <a:t>compliance</a:t>
            </a:r>
            <a:r>
              <a:rPr dirty="0" sz="1000" spc="-15">
                <a:latin typeface="Arial"/>
                <a:cs typeface="Arial"/>
              </a:rPr>
              <a:t> </a:t>
            </a:r>
            <a:r>
              <a:rPr dirty="0" sz="1000" spc="-10">
                <a:latin typeface="Arial"/>
                <a:cs typeface="Arial"/>
              </a:rPr>
              <a:t>adherence.</a:t>
            </a:r>
            <a:endParaRPr sz="1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00"/>
              </a:spcBef>
            </a:pPr>
            <a:endParaRPr sz="1000">
              <a:latin typeface="Arial"/>
              <a:cs typeface="Arial"/>
            </a:endParaRPr>
          </a:p>
          <a:p>
            <a:pPr marL="12700" marR="109220">
              <a:lnSpc>
                <a:spcPct val="112500"/>
              </a:lnSpc>
            </a:pPr>
            <a:r>
              <a:rPr dirty="0" sz="1000" spc="-65">
                <a:latin typeface="Arial Black"/>
                <a:cs typeface="Arial Black"/>
              </a:rPr>
              <a:t>Veteran-</a:t>
            </a:r>
            <a:r>
              <a:rPr dirty="0" sz="1000" spc="-70">
                <a:latin typeface="Arial Black"/>
                <a:cs typeface="Arial Black"/>
              </a:rPr>
              <a:t>Owned</a:t>
            </a:r>
            <a:r>
              <a:rPr dirty="0" sz="1000" spc="-35">
                <a:latin typeface="Arial Black"/>
                <a:cs typeface="Arial Black"/>
              </a:rPr>
              <a:t> </a:t>
            </a:r>
            <a:r>
              <a:rPr dirty="0" sz="1000" spc="-85">
                <a:latin typeface="Arial Black"/>
                <a:cs typeface="Arial Black"/>
              </a:rPr>
              <a:t>Expertise</a:t>
            </a:r>
            <a:r>
              <a:rPr dirty="0" sz="1000" spc="-35">
                <a:latin typeface="Arial Black"/>
                <a:cs typeface="Arial Black"/>
              </a:rPr>
              <a:t> </a:t>
            </a:r>
            <a:r>
              <a:rPr dirty="0" sz="1000">
                <a:latin typeface="Arial"/>
                <a:cs typeface="Arial"/>
              </a:rPr>
              <a:t>–</a:t>
            </a:r>
            <a:r>
              <a:rPr dirty="0" sz="1000" spc="30">
                <a:latin typeface="Arial"/>
                <a:cs typeface="Arial"/>
              </a:rPr>
              <a:t> </a:t>
            </a:r>
            <a:r>
              <a:rPr dirty="0" sz="1000">
                <a:latin typeface="Arial"/>
                <a:cs typeface="Arial"/>
              </a:rPr>
              <a:t>Deep</a:t>
            </a:r>
            <a:r>
              <a:rPr dirty="0" sz="1000" spc="35">
                <a:latin typeface="Arial"/>
                <a:cs typeface="Arial"/>
              </a:rPr>
              <a:t> </a:t>
            </a:r>
            <a:r>
              <a:rPr dirty="0" sz="1000" spc="50">
                <a:latin typeface="Arial"/>
                <a:cs typeface="Arial"/>
              </a:rPr>
              <a:t>understanding</a:t>
            </a:r>
            <a:r>
              <a:rPr dirty="0" sz="1000" spc="30">
                <a:latin typeface="Arial"/>
                <a:cs typeface="Arial"/>
              </a:rPr>
              <a:t> </a:t>
            </a:r>
            <a:r>
              <a:rPr dirty="0" sz="1000" spc="85">
                <a:latin typeface="Arial"/>
                <a:cs typeface="Arial"/>
              </a:rPr>
              <a:t>of</a:t>
            </a:r>
            <a:r>
              <a:rPr dirty="0" sz="1000" spc="30">
                <a:latin typeface="Arial"/>
                <a:cs typeface="Arial"/>
              </a:rPr>
              <a:t> </a:t>
            </a:r>
            <a:r>
              <a:rPr dirty="0" sz="1000" spc="50">
                <a:latin typeface="Arial"/>
                <a:cs typeface="Arial"/>
              </a:rPr>
              <a:t>military </a:t>
            </a:r>
            <a:r>
              <a:rPr dirty="0" sz="1000" spc="55">
                <a:latin typeface="Arial"/>
                <a:cs typeface="Arial"/>
              </a:rPr>
              <a:t>and</a:t>
            </a:r>
            <a:r>
              <a:rPr dirty="0" sz="1000" spc="-25">
                <a:latin typeface="Arial"/>
                <a:cs typeface="Arial"/>
              </a:rPr>
              <a:t> </a:t>
            </a:r>
            <a:r>
              <a:rPr dirty="0" sz="1000" spc="55">
                <a:latin typeface="Arial"/>
                <a:cs typeface="Arial"/>
              </a:rPr>
              <a:t>government</a:t>
            </a:r>
            <a:r>
              <a:rPr dirty="0" sz="1000" spc="-20">
                <a:latin typeface="Arial"/>
                <a:cs typeface="Arial"/>
              </a:rPr>
              <a:t> </a:t>
            </a:r>
            <a:r>
              <a:rPr dirty="0" sz="1000" spc="40">
                <a:latin typeface="Arial"/>
                <a:cs typeface="Arial"/>
              </a:rPr>
              <a:t>requirements.</a:t>
            </a:r>
            <a:endParaRPr sz="1000">
              <a:latin typeface="Arial"/>
              <a:cs typeface="Arial"/>
            </a:endParaRPr>
          </a:p>
        </p:txBody>
      </p:sp>
      <p:sp>
        <p:nvSpPr>
          <p:cNvPr id="23" name="object 23" descr=""/>
          <p:cNvSpPr txBox="1"/>
          <p:nvPr/>
        </p:nvSpPr>
        <p:spPr>
          <a:xfrm>
            <a:off x="3584981" y="8156042"/>
            <a:ext cx="3288029" cy="3683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12500"/>
              </a:lnSpc>
              <a:spcBef>
                <a:spcPts val="100"/>
              </a:spcBef>
            </a:pPr>
            <a:r>
              <a:rPr dirty="0" sz="1000" spc="-80">
                <a:latin typeface="Arial Black"/>
                <a:cs typeface="Arial Black"/>
              </a:rPr>
              <a:t>Strategic</a:t>
            </a:r>
            <a:r>
              <a:rPr dirty="0" sz="1000" spc="-65">
                <a:latin typeface="Arial Black"/>
                <a:cs typeface="Arial Black"/>
              </a:rPr>
              <a:t> Partnerships </a:t>
            </a:r>
            <a:r>
              <a:rPr dirty="0" sz="1000">
                <a:latin typeface="Arial"/>
                <a:cs typeface="Arial"/>
              </a:rPr>
              <a:t>– </a:t>
            </a:r>
            <a:r>
              <a:rPr dirty="0" sz="1000" spc="50">
                <a:latin typeface="Arial"/>
                <a:cs typeface="Arial"/>
              </a:rPr>
              <a:t>Collaborations</a:t>
            </a:r>
            <a:r>
              <a:rPr dirty="0" sz="1000">
                <a:latin typeface="Arial"/>
                <a:cs typeface="Arial"/>
              </a:rPr>
              <a:t> </a:t>
            </a:r>
            <a:r>
              <a:rPr dirty="0" sz="1000" spc="75">
                <a:latin typeface="Arial"/>
                <a:cs typeface="Arial"/>
              </a:rPr>
              <a:t>with</a:t>
            </a:r>
            <a:r>
              <a:rPr dirty="0" sz="1000">
                <a:latin typeface="Arial"/>
                <a:cs typeface="Arial"/>
              </a:rPr>
              <a:t> </a:t>
            </a:r>
            <a:r>
              <a:rPr dirty="0" sz="1000" spc="55">
                <a:latin typeface="Arial"/>
                <a:cs typeface="Arial"/>
              </a:rPr>
              <a:t>industry </a:t>
            </a:r>
            <a:r>
              <a:rPr dirty="0" sz="1000" spc="10">
                <a:latin typeface="Arial"/>
                <a:cs typeface="Arial"/>
              </a:rPr>
              <a:t>leaders</a:t>
            </a:r>
            <a:r>
              <a:rPr dirty="0" sz="1000" spc="125">
                <a:latin typeface="Arial"/>
                <a:cs typeface="Arial"/>
              </a:rPr>
              <a:t> </a:t>
            </a:r>
            <a:r>
              <a:rPr dirty="0" sz="1000" spc="95">
                <a:latin typeface="Arial"/>
                <a:cs typeface="Arial"/>
              </a:rPr>
              <a:t>to</a:t>
            </a:r>
            <a:r>
              <a:rPr dirty="0" sz="1000" spc="125">
                <a:latin typeface="Arial"/>
                <a:cs typeface="Arial"/>
              </a:rPr>
              <a:t> </a:t>
            </a:r>
            <a:r>
              <a:rPr dirty="0" sz="1000" spc="10">
                <a:latin typeface="Arial"/>
                <a:cs typeface="Arial"/>
              </a:rPr>
              <a:t>enhance</a:t>
            </a:r>
            <a:r>
              <a:rPr dirty="0" sz="1000" spc="130">
                <a:latin typeface="Arial"/>
                <a:cs typeface="Arial"/>
              </a:rPr>
              <a:t> </a:t>
            </a:r>
            <a:r>
              <a:rPr dirty="0" sz="1000" spc="10">
                <a:latin typeface="Arial"/>
                <a:cs typeface="Arial"/>
              </a:rPr>
              <a:t>service</a:t>
            </a:r>
            <a:r>
              <a:rPr dirty="0" sz="1000" spc="125">
                <a:latin typeface="Arial"/>
                <a:cs typeface="Arial"/>
              </a:rPr>
              <a:t> </a:t>
            </a:r>
            <a:r>
              <a:rPr dirty="0" sz="1000" spc="-10">
                <a:latin typeface="Arial"/>
                <a:cs typeface="Arial"/>
              </a:rPr>
              <a:t>capabilities.</a:t>
            </a:r>
            <a:endParaRPr sz="1000">
              <a:latin typeface="Arial"/>
              <a:cs typeface="Arial"/>
            </a:endParaRPr>
          </a:p>
        </p:txBody>
      </p:sp>
      <p:sp>
        <p:nvSpPr>
          <p:cNvPr id="24" name="object 24" descr=""/>
          <p:cNvSpPr txBox="1"/>
          <p:nvPr/>
        </p:nvSpPr>
        <p:spPr>
          <a:xfrm>
            <a:off x="209014" y="4872289"/>
            <a:ext cx="1210945" cy="330200"/>
          </a:xfrm>
          <a:prstGeom prst="rect">
            <a:avLst/>
          </a:prstGeom>
        </p:spPr>
        <p:txBody>
          <a:bodyPr wrap="square" lIns="0" tIns="279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20"/>
              </a:spcBef>
            </a:pPr>
            <a:r>
              <a:rPr dirty="0" sz="900" spc="-90">
                <a:solidFill>
                  <a:srgbClr val="FFFFFF"/>
                </a:solidFill>
                <a:latin typeface="Arial Black"/>
                <a:cs typeface="Arial Black"/>
              </a:rPr>
              <a:t>CAGE </a:t>
            </a:r>
            <a:r>
              <a:rPr dirty="0" sz="900" spc="-40">
                <a:solidFill>
                  <a:srgbClr val="FFFFFF"/>
                </a:solidFill>
                <a:latin typeface="Arial Black"/>
                <a:cs typeface="Arial Black"/>
              </a:rPr>
              <a:t>CODE:</a:t>
            </a:r>
            <a:r>
              <a:rPr dirty="0" sz="900" spc="4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dirty="0" sz="900" spc="-10">
                <a:solidFill>
                  <a:srgbClr val="FFFFFF"/>
                </a:solidFill>
                <a:latin typeface="Arial"/>
                <a:cs typeface="Arial"/>
              </a:rPr>
              <a:t>9ZR02</a:t>
            </a:r>
            <a:endParaRPr sz="9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900" spc="-80">
                <a:solidFill>
                  <a:srgbClr val="FFFFFF"/>
                </a:solidFill>
                <a:latin typeface="Arial Black"/>
                <a:cs typeface="Arial Black"/>
              </a:rPr>
              <a:t>UEI:</a:t>
            </a:r>
            <a:r>
              <a:rPr dirty="0" sz="900" spc="-6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dirty="0" sz="900" spc="-10">
                <a:solidFill>
                  <a:srgbClr val="FFFFFF"/>
                </a:solidFill>
                <a:latin typeface="Arial"/>
                <a:cs typeface="Arial"/>
              </a:rPr>
              <a:t>QDZNAF4U4QU5</a:t>
            </a:r>
            <a:endParaRPr sz="900">
              <a:latin typeface="Arial"/>
              <a:cs typeface="Arial"/>
            </a:endParaRPr>
          </a:p>
        </p:txBody>
      </p:sp>
      <p:sp>
        <p:nvSpPr>
          <p:cNvPr id="25" name="object 25" descr=""/>
          <p:cNvSpPr txBox="1"/>
          <p:nvPr/>
        </p:nvSpPr>
        <p:spPr>
          <a:xfrm>
            <a:off x="209014" y="5294937"/>
            <a:ext cx="1570990" cy="543560"/>
          </a:xfrm>
          <a:prstGeom prst="rect">
            <a:avLst/>
          </a:prstGeom>
        </p:spPr>
        <p:txBody>
          <a:bodyPr wrap="square" lIns="0" tIns="10795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850"/>
              </a:spcBef>
            </a:pPr>
            <a:r>
              <a:rPr dirty="0" sz="1500" spc="-10">
                <a:solidFill>
                  <a:srgbClr val="D5A71D"/>
                </a:solidFill>
                <a:latin typeface="Verdana"/>
                <a:cs typeface="Verdana"/>
              </a:rPr>
              <a:t>CERTIFICATION</a:t>
            </a:r>
            <a:endParaRPr sz="1500">
              <a:latin typeface="Verdana"/>
              <a:cs typeface="Verdana"/>
            </a:endParaRPr>
          </a:p>
          <a:p>
            <a:pPr marL="55880">
              <a:lnSpc>
                <a:spcPct val="100000"/>
              </a:lnSpc>
              <a:spcBef>
                <a:spcPts val="450"/>
              </a:spcBef>
            </a:pPr>
            <a:r>
              <a:rPr dirty="0" sz="900">
                <a:solidFill>
                  <a:srgbClr val="FFFFFF"/>
                </a:solidFill>
                <a:latin typeface="Arial"/>
                <a:cs typeface="Arial"/>
              </a:rPr>
              <a:t>CISM,</a:t>
            </a:r>
            <a:r>
              <a:rPr dirty="0" sz="900" spc="-3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900" spc="-10">
                <a:solidFill>
                  <a:srgbClr val="FFFFFF"/>
                </a:solidFill>
                <a:latin typeface="Arial"/>
                <a:cs typeface="Arial"/>
              </a:rPr>
              <a:t>SECURITY+.</a:t>
            </a:r>
            <a:endParaRPr sz="900">
              <a:latin typeface="Arial"/>
              <a:cs typeface="Arial"/>
            </a:endParaRPr>
          </a:p>
        </p:txBody>
      </p:sp>
      <p:sp>
        <p:nvSpPr>
          <p:cNvPr id="26" name="object 26" descr=""/>
          <p:cNvSpPr txBox="1"/>
          <p:nvPr/>
        </p:nvSpPr>
        <p:spPr>
          <a:xfrm>
            <a:off x="3369180" y="8756122"/>
            <a:ext cx="3975735" cy="119316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143760">
              <a:lnSpc>
                <a:spcPct val="100000"/>
              </a:lnSpc>
              <a:spcBef>
                <a:spcPts val="100"/>
              </a:spcBef>
            </a:pPr>
            <a:r>
              <a:rPr dirty="0" sz="1500" spc="-10">
                <a:solidFill>
                  <a:srgbClr val="B4880B"/>
                </a:solidFill>
                <a:latin typeface="Verdana"/>
                <a:cs typeface="Verdana"/>
              </a:rPr>
              <a:t>MISSION</a:t>
            </a:r>
            <a:r>
              <a:rPr dirty="0" sz="1500" spc="-114">
                <a:solidFill>
                  <a:srgbClr val="B4880B"/>
                </a:solidFill>
                <a:latin typeface="Verdana"/>
                <a:cs typeface="Verdana"/>
              </a:rPr>
              <a:t> </a:t>
            </a:r>
            <a:r>
              <a:rPr dirty="0" sz="1500" spc="-125">
                <a:solidFill>
                  <a:srgbClr val="B4880B"/>
                </a:solidFill>
                <a:latin typeface="Verdana"/>
                <a:cs typeface="Verdana"/>
              </a:rPr>
              <a:t>&amp;</a:t>
            </a:r>
            <a:r>
              <a:rPr dirty="0" sz="1500" spc="-110">
                <a:solidFill>
                  <a:srgbClr val="B4880B"/>
                </a:solidFill>
                <a:latin typeface="Verdana"/>
                <a:cs typeface="Verdana"/>
              </a:rPr>
              <a:t> </a:t>
            </a:r>
            <a:r>
              <a:rPr dirty="0" sz="1500" spc="-10">
                <a:solidFill>
                  <a:srgbClr val="B4880B"/>
                </a:solidFill>
                <a:latin typeface="Verdana"/>
                <a:cs typeface="Verdana"/>
              </a:rPr>
              <a:t>VISION</a:t>
            </a:r>
            <a:endParaRPr sz="1500">
              <a:latin typeface="Verdana"/>
              <a:cs typeface="Verdana"/>
            </a:endParaRPr>
          </a:p>
          <a:p>
            <a:pPr algn="just" marL="12700" marR="5080">
              <a:lnSpc>
                <a:spcPct val="112500"/>
              </a:lnSpc>
              <a:spcBef>
                <a:spcPts val="640"/>
              </a:spcBef>
            </a:pPr>
            <a:r>
              <a:rPr dirty="0" sz="1000">
                <a:latin typeface="Arial"/>
                <a:cs typeface="Arial"/>
              </a:rPr>
              <a:t>Our</a:t>
            </a:r>
            <a:r>
              <a:rPr dirty="0" sz="1000" spc="210">
                <a:latin typeface="Arial"/>
                <a:cs typeface="Arial"/>
              </a:rPr>
              <a:t> </a:t>
            </a:r>
            <a:r>
              <a:rPr dirty="0" sz="1000">
                <a:latin typeface="Arial"/>
                <a:cs typeface="Arial"/>
              </a:rPr>
              <a:t>mission</a:t>
            </a:r>
            <a:r>
              <a:rPr dirty="0" sz="1000" spc="210">
                <a:latin typeface="Arial"/>
                <a:cs typeface="Arial"/>
              </a:rPr>
              <a:t> </a:t>
            </a:r>
            <a:r>
              <a:rPr dirty="0" sz="1000">
                <a:latin typeface="Arial"/>
                <a:cs typeface="Arial"/>
              </a:rPr>
              <a:t>is</a:t>
            </a:r>
            <a:r>
              <a:rPr dirty="0" sz="1000" spc="210">
                <a:latin typeface="Arial"/>
                <a:cs typeface="Arial"/>
              </a:rPr>
              <a:t> </a:t>
            </a:r>
            <a:r>
              <a:rPr dirty="0" sz="1000" spc="95">
                <a:latin typeface="Arial"/>
                <a:cs typeface="Arial"/>
              </a:rPr>
              <a:t>to</a:t>
            </a:r>
            <a:r>
              <a:rPr dirty="0" sz="1000" spc="210">
                <a:latin typeface="Arial"/>
                <a:cs typeface="Arial"/>
              </a:rPr>
              <a:t> </a:t>
            </a:r>
            <a:r>
              <a:rPr dirty="0" sz="1000" spc="50">
                <a:latin typeface="Arial"/>
                <a:cs typeface="Arial"/>
              </a:rPr>
              <a:t>deliver</a:t>
            </a:r>
            <a:r>
              <a:rPr dirty="0" sz="1000" spc="210">
                <a:latin typeface="Arial"/>
                <a:cs typeface="Arial"/>
              </a:rPr>
              <a:t> </a:t>
            </a:r>
            <a:r>
              <a:rPr dirty="0" sz="1000" spc="55">
                <a:latin typeface="Arial"/>
                <a:cs typeface="Arial"/>
              </a:rPr>
              <a:t>innovative</a:t>
            </a:r>
            <a:r>
              <a:rPr dirty="0" sz="1000" spc="210">
                <a:latin typeface="Arial"/>
                <a:cs typeface="Arial"/>
              </a:rPr>
              <a:t> </a:t>
            </a:r>
            <a:r>
              <a:rPr dirty="0" sz="1000" spc="55">
                <a:latin typeface="Arial"/>
                <a:cs typeface="Arial"/>
              </a:rPr>
              <a:t>and</a:t>
            </a:r>
            <a:r>
              <a:rPr dirty="0" sz="1000" spc="210">
                <a:latin typeface="Arial"/>
                <a:cs typeface="Arial"/>
              </a:rPr>
              <a:t> </a:t>
            </a:r>
            <a:r>
              <a:rPr dirty="0" sz="1000">
                <a:latin typeface="Arial"/>
                <a:cs typeface="Arial"/>
              </a:rPr>
              <a:t>reliable</a:t>
            </a:r>
            <a:r>
              <a:rPr dirty="0" sz="1000" spc="215">
                <a:latin typeface="Arial"/>
                <a:cs typeface="Arial"/>
              </a:rPr>
              <a:t> </a:t>
            </a:r>
            <a:r>
              <a:rPr dirty="0" sz="1000" spc="50">
                <a:latin typeface="Arial"/>
                <a:cs typeface="Arial"/>
              </a:rPr>
              <a:t>solutions</a:t>
            </a:r>
            <a:r>
              <a:rPr dirty="0" sz="1000" spc="210">
                <a:latin typeface="Arial"/>
                <a:cs typeface="Arial"/>
              </a:rPr>
              <a:t> </a:t>
            </a:r>
            <a:r>
              <a:rPr dirty="0" sz="1000" spc="65">
                <a:latin typeface="Arial"/>
                <a:cs typeface="Arial"/>
              </a:rPr>
              <a:t>that </a:t>
            </a:r>
            <a:r>
              <a:rPr dirty="0" sz="1000">
                <a:latin typeface="Arial"/>
                <a:cs typeface="Arial"/>
              </a:rPr>
              <a:t>enhance</a:t>
            </a:r>
            <a:r>
              <a:rPr dirty="0" sz="1000" spc="130">
                <a:latin typeface="Arial"/>
                <a:cs typeface="Arial"/>
              </a:rPr>
              <a:t> </a:t>
            </a:r>
            <a:r>
              <a:rPr dirty="0" sz="1000" spc="60">
                <a:latin typeface="Arial"/>
                <a:cs typeface="Arial"/>
              </a:rPr>
              <a:t>military</a:t>
            </a:r>
            <a:r>
              <a:rPr dirty="0" sz="1000" spc="130">
                <a:latin typeface="Arial"/>
                <a:cs typeface="Arial"/>
              </a:rPr>
              <a:t> </a:t>
            </a:r>
            <a:r>
              <a:rPr dirty="0" sz="1000" spc="50">
                <a:latin typeface="Arial"/>
                <a:cs typeface="Arial"/>
              </a:rPr>
              <a:t>operations</a:t>
            </a:r>
            <a:r>
              <a:rPr dirty="0" sz="1000" spc="135">
                <a:latin typeface="Arial"/>
                <a:cs typeface="Arial"/>
              </a:rPr>
              <a:t> </a:t>
            </a:r>
            <a:r>
              <a:rPr dirty="0" sz="1000" spc="55">
                <a:latin typeface="Arial"/>
                <a:cs typeface="Arial"/>
              </a:rPr>
              <a:t>and</a:t>
            </a:r>
            <a:r>
              <a:rPr dirty="0" sz="1000" spc="130">
                <a:latin typeface="Arial"/>
                <a:cs typeface="Arial"/>
              </a:rPr>
              <a:t> </a:t>
            </a:r>
            <a:r>
              <a:rPr dirty="0" sz="1000" spc="70">
                <a:latin typeface="Arial"/>
                <a:cs typeface="Arial"/>
              </a:rPr>
              <a:t>support</a:t>
            </a:r>
            <a:r>
              <a:rPr dirty="0" sz="1000" spc="135">
                <a:latin typeface="Arial"/>
                <a:cs typeface="Arial"/>
              </a:rPr>
              <a:t> </a:t>
            </a:r>
            <a:r>
              <a:rPr dirty="0" sz="1000" spc="55">
                <a:latin typeface="Arial"/>
                <a:cs typeface="Arial"/>
              </a:rPr>
              <a:t>national</a:t>
            </a:r>
            <a:r>
              <a:rPr dirty="0" sz="1000" spc="130">
                <a:latin typeface="Arial"/>
                <a:cs typeface="Arial"/>
              </a:rPr>
              <a:t> </a:t>
            </a:r>
            <a:r>
              <a:rPr dirty="0" sz="1000" spc="55">
                <a:latin typeface="Arial"/>
                <a:cs typeface="Arial"/>
              </a:rPr>
              <a:t>security</a:t>
            </a:r>
            <a:r>
              <a:rPr dirty="0" sz="1000" spc="130">
                <a:latin typeface="Arial"/>
                <a:cs typeface="Arial"/>
              </a:rPr>
              <a:t> </a:t>
            </a:r>
            <a:r>
              <a:rPr dirty="0" sz="1000" spc="55">
                <a:latin typeface="Arial"/>
                <a:cs typeface="Arial"/>
              </a:rPr>
              <a:t>with </a:t>
            </a:r>
            <a:r>
              <a:rPr dirty="0" sz="1000" spc="65">
                <a:latin typeface="Arial"/>
                <a:cs typeface="Arial"/>
              </a:rPr>
              <a:t>unmatched</a:t>
            </a:r>
            <a:r>
              <a:rPr dirty="0" sz="1000" spc="100">
                <a:latin typeface="Arial"/>
                <a:cs typeface="Arial"/>
              </a:rPr>
              <a:t> </a:t>
            </a:r>
            <a:r>
              <a:rPr dirty="0" sz="1000" spc="10">
                <a:latin typeface="Arial"/>
                <a:cs typeface="Arial"/>
              </a:rPr>
              <a:t>expertise.</a:t>
            </a:r>
            <a:r>
              <a:rPr dirty="0" sz="1000" spc="105">
                <a:latin typeface="Arial"/>
                <a:cs typeface="Arial"/>
              </a:rPr>
              <a:t> </a:t>
            </a:r>
            <a:r>
              <a:rPr dirty="0" sz="1000" spc="10">
                <a:latin typeface="Arial"/>
                <a:cs typeface="Arial"/>
              </a:rPr>
              <a:t>Our</a:t>
            </a:r>
            <a:r>
              <a:rPr dirty="0" sz="1000" spc="105">
                <a:latin typeface="Arial"/>
                <a:cs typeface="Arial"/>
              </a:rPr>
              <a:t> </a:t>
            </a:r>
            <a:r>
              <a:rPr dirty="0" sz="1000" spc="10">
                <a:latin typeface="Arial"/>
                <a:cs typeface="Arial"/>
              </a:rPr>
              <a:t>vision</a:t>
            </a:r>
            <a:r>
              <a:rPr dirty="0" sz="1000" spc="105">
                <a:latin typeface="Arial"/>
                <a:cs typeface="Arial"/>
              </a:rPr>
              <a:t> </a:t>
            </a:r>
            <a:r>
              <a:rPr dirty="0" sz="1000" spc="10">
                <a:latin typeface="Arial"/>
                <a:cs typeface="Arial"/>
              </a:rPr>
              <a:t>is</a:t>
            </a:r>
            <a:r>
              <a:rPr dirty="0" sz="1000" spc="105">
                <a:latin typeface="Arial"/>
                <a:cs typeface="Arial"/>
              </a:rPr>
              <a:t> </a:t>
            </a:r>
            <a:r>
              <a:rPr dirty="0" sz="1000" spc="95">
                <a:latin typeface="Arial"/>
                <a:cs typeface="Arial"/>
              </a:rPr>
              <a:t>to</a:t>
            </a:r>
            <a:r>
              <a:rPr dirty="0" sz="1000" spc="105">
                <a:latin typeface="Arial"/>
                <a:cs typeface="Arial"/>
              </a:rPr>
              <a:t> </a:t>
            </a:r>
            <a:r>
              <a:rPr dirty="0" sz="1000" spc="50">
                <a:latin typeface="Arial"/>
                <a:cs typeface="Arial"/>
              </a:rPr>
              <a:t>be</a:t>
            </a:r>
            <a:r>
              <a:rPr dirty="0" sz="1000" spc="105">
                <a:latin typeface="Arial"/>
                <a:cs typeface="Arial"/>
              </a:rPr>
              <a:t> </a:t>
            </a:r>
            <a:r>
              <a:rPr dirty="0" sz="1000" spc="70">
                <a:latin typeface="Arial"/>
                <a:cs typeface="Arial"/>
              </a:rPr>
              <a:t>the</a:t>
            </a:r>
            <a:r>
              <a:rPr dirty="0" sz="1000" spc="100">
                <a:latin typeface="Arial"/>
                <a:cs typeface="Arial"/>
              </a:rPr>
              <a:t> </a:t>
            </a:r>
            <a:r>
              <a:rPr dirty="0" sz="1000" spc="10">
                <a:latin typeface="Arial"/>
                <a:cs typeface="Arial"/>
              </a:rPr>
              <a:t>leading</a:t>
            </a:r>
            <a:r>
              <a:rPr dirty="0" sz="1000" spc="105">
                <a:latin typeface="Arial"/>
                <a:cs typeface="Arial"/>
              </a:rPr>
              <a:t> </a:t>
            </a:r>
            <a:r>
              <a:rPr dirty="0" sz="1000" spc="60">
                <a:latin typeface="Arial"/>
                <a:cs typeface="Arial"/>
              </a:rPr>
              <a:t>provider</a:t>
            </a:r>
            <a:r>
              <a:rPr dirty="0" sz="1000" spc="105">
                <a:latin typeface="Arial"/>
                <a:cs typeface="Arial"/>
              </a:rPr>
              <a:t> </a:t>
            </a:r>
            <a:r>
              <a:rPr dirty="0" sz="1000" spc="60">
                <a:latin typeface="Arial"/>
                <a:cs typeface="Arial"/>
              </a:rPr>
              <a:t>of </a:t>
            </a:r>
            <a:r>
              <a:rPr dirty="0" sz="1000" spc="10">
                <a:latin typeface="Arial"/>
                <a:cs typeface="Arial"/>
              </a:rPr>
              <a:t>cutting-</a:t>
            </a:r>
            <a:r>
              <a:rPr dirty="0" sz="1000" spc="65">
                <a:latin typeface="Arial"/>
                <a:cs typeface="Arial"/>
              </a:rPr>
              <a:t>edge</a:t>
            </a:r>
            <a:r>
              <a:rPr dirty="0" sz="1000" spc="70">
                <a:latin typeface="Arial"/>
                <a:cs typeface="Arial"/>
              </a:rPr>
              <a:t> </a:t>
            </a:r>
            <a:r>
              <a:rPr dirty="0" sz="1000" spc="60">
                <a:latin typeface="Arial"/>
                <a:cs typeface="Arial"/>
              </a:rPr>
              <a:t>technology</a:t>
            </a:r>
            <a:r>
              <a:rPr dirty="0" sz="1000" spc="70">
                <a:latin typeface="Arial"/>
                <a:cs typeface="Arial"/>
              </a:rPr>
              <a:t> </a:t>
            </a:r>
            <a:r>
              <a:rPr dirty="0" sz="1000" spc="55">
                <a:latin typeface="Arial"/>
                <a:cs typeface="Arial"/>
              </a:rPr>
              <a:t>and</a:t>
            </a:r>
            <a:r>
              <a:rPr dirty="0" sz="1000" spc="70">
                <a:latin typeface="Arial"/>
                <a:cs typeface="Arial"/>
              </a:rPr>
              <a:t> </a:t>
            </a:r>
            <a:r>
              <a:rPr dirty="0" sz="1000" spc="10">
                <a:latin typeface="Arial"/>
                <a:cs typeface="Arial"/>
              </a:rPr>
              <a:t>services</a:t>
            </a:r>
            <a:r>
              <a:rPr dirty="0" sz="1000" spc="75">
                <a:latin typeface="Arial"/>
                <a:cs typeface="Arial"/>
              </a:rPr>
              <a:t> </a:t>
            </a:r>
            <a:r>
              <a:rPr dirty="0" sz="1000" spc="80">
                <a:latin typeface="Arial"/>
                <a:cs typeface="Arial"/>
              </a:rPr>
              <a:t>for</a:t>
            </a:r>
            <a:r>
              <a:rPr dirty="0" sz="1000" spc="70">
                <a:latin typeface="Arial"/>
                <a:cs typeface="Arial"/>
              </a:rPr>
              <a:t> </a:t>
            </a:r>
            <a:r>
              <a:rPr dirty="0" sz="1000" spc="55">
                <a:latin typeface="Arial"/>
                <a:cs typeface="Arial"/>
              </a:rPr>
              <a:t>government</a:t>
            </a:r>
            <a:r>
              <a:rPr dirty="0" sz="1000" spc="70">
                <a:latin typeface="Arial"/>
                <a:cs typeface="Arial"/>
              </a:rPr>
              <a:t> </a:t>
            </a:r>
            <a:r>
              <a:rPr dirty="0" sz="1000" spc="45">
                <a:latin typeface="Arial"/>
                <a:cs typeface="Arial"/>
              </a:rPr>
              <a:t>contracts, </a:t>
            </a:r>
            <a:r>
              <a:rPr dirty="0" sz="1000" spc="50">
                <a:latin typeface="Arial"/>
                <a:cs typeface="Arial"/>
              </a:rPr>
              <a:t>driving</a:t>
            </a:r>
            <a:r>
              <a:rPr dirty="0" sz="1000" spc="40">
                <a:latin typeface="Arial"/>
                <a:cs typeface="Arial"/>
              </a:rPr>
              <a:t> </a:t>
            </a:r>
            <a:r>
              <a:rPr dirty="0" sz="1000" spc="20">
                <a:latin typeface="Arial"/>
                <a:cs typeface="Arial"/>
              </a:rPr>
              <a:t>progress</a:t>
            </a:r>
            <a:r>
              <a:rPr dirty="0" sz="1000" spc="45">
                <a:latin typeface="Arial"/>
                <a:cs typeface="Arial"/>
              </a:rPr>
              <a:t> </a:t>
            </a:r>
            <a:r>
              <a:rPr dirty="0" sz="1000" spc="55">
                <a:latin typeface="Arial"/>
                <a:cs typeface="Arial"/>
              </a:rPr>
              <a:t>and</a:t>
            </a:r>
            <a:r>
              <a:rPr dirty="0" sz="1000" spc="45">
                <a:latin typeface="Arial"/>
                <a:cs typeface="Arial"/>
              </a:rPr>
              <a:t> </a:t>
            </a:r>
            <a:r>
              <a:rPr dirty="0" sz="1000" spc="20">
                <a:latin typeface="Arial"/>
                <a:cs typeface="Arial"/>
              </a:rPr>
              <a:t>excellence</a:t>
            </a:r>
            <a:r>
              <a:rPr dirty="0" sz="1000" spc="40">
                <a:latin typeface="Arial"/>
                <a:cs typeface="Arial"/>
              </a:rPr>
              <a:t> </a:t>
            </a:r>
            <a:r>
              <a:rPr dirty="0" sz="1000" spc="50">
                <a:latin typeface="Arial"/>
                <a:cs typeface="Arial"/>
              </a:rPr>
              <a:t>in</a:t>
            </a:r>
            <a:r>
              <a:rPr dirty="0" sz="1000" spc="45">
                <a:latin typeface="Arial"/>
                <a:cs typeface="Arial"/>
              </a:rPr>
              <a:t> </a:t>
            </a:r>
            <a:r>
              <a:rPr dirty="0" sz="1000" spc="20">
                <a:latin typeface="Arial"/>
                <a:cs typeface="Arial"/>
              </a:rPr>
              <a:t>defense</a:t>
            </a:r>
            <a:r>
              <a:rPr dirty="0" sz="1000" spc="45">
                <a:latin typeface="Arial"/>
                <a:cs typeface="Arial"/>
              </a:rPr>
              <a:t> </a:t>
            </a:r>
            <a:r>
              <a:rPr dirty="0" sz="1000" spc="55">
                <a:latin typeface="Arial"/>
                <a:cs typeface="Arial"/>
              </a:rPr>
              <a:t>and</a:t>
            </a:r>
            <a:r>
              <a:rPr dirty="0" sz="1000" spc="40">
                <a:latin typeface="Arial"/>
                <a:cs typeface="Arial"/>
              </a:rPr>
              <a:t> </a:t>
            </a:r>
            <a:r>
              <a:rPr dirty="0" sz="1000" spc="-10">
                <a:latin typeface="Arial"/>
                <a:cs typeface="Arial"/>
              </a:rPr>
              <a:t>security.</a:t>
            </a:r>
            <a:endParaRPr sz="1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FF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David Ige</dc:creator>
  <cp:keywords>DAGgqp4RYqs,BAFpTwgw6t4,0</cp:keywords>
  <dc:title>GOV CON SOLUTIONS CAPABILITY STATEMENT</dc:title>
  <dcterms:created xsi:type="dcterms:W3CDTF">2025-10-14T11:14:45Z</dcterms:created>
  <dcterms:modified xsi:type="dcterms:W3CDTF">2025-10-14T11:14:45Z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2025-03-03T00:00:00Z</vt:filetime>
  </property>
  <property fmtid="{D5CDD505-2E9C-101B-9397-08002B2CF9AE}" pid="3" name="Creator">
    <vt:lpwstr>Canva</vt:lpwstr>
  </property>
  <property fmtid="{D5CDD505-2E9C-101B-9397-08002B2CF9AE}" pid="4" name="LastSaved">
    <vt:filetime>2025-10-14T00:00:00Z</vt:filetime>
  </property>
  <property fmtid="{D5CDD505-2E9C-101B-9397-08002B2CF9AE}" pid="5" name="Producer">
    <vt:lpwstr>Canva</vt:lpwstr>
  </property>
</Properties>
</file>